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5"/>
  </p:notesMasterIdLst>
  <p:handoutMasterIdLst>
    <p:handoutMasterId r:id="rId56"/>
  </p:handoutMasterIdLst>
  <p:sldIdLst>
    <p:sldId id="335" r:id="rId2"/>
    <p:sldId id="336" r:id="rId3"/>
    <p:sldId id="338" r:id="rId4"/>
    <p:sldId id="339" r:id="rId5"/>
    <p:sldId id="340" r:id="rId6"/>
    <p:sldId id="257" r:id="rId7"/>
    <p:sldId id="258" r:id="rId8"/>
    <p:sldId id="405" r:id="rId9"/>
    <p:sldId id="261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400" r:id="rId25"/>
    <p:sldId id="356" r:id="rId26"/>
    <p:sldId id="357" r:id="rId27"/>
    <p:sldId id="358" r:id="rId28"/>
    <p:sldId id="359" r:id="rId29"/>
    <p:sldId id="403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404" r:id="rId38"/>
    <p:sldId id="370" r:id="rId39"/>
    <p:sldId id="371" r:id="rId40"/>
    <p:sldId id="402" r:id="rId41"/>
    <p:sldId id="373" r:id="rId42"/>
    <p:sldId id="383" r:id="rId43"/>
    <p:sldId id="384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7" r:id="rId54"/>
  </p:sldIdLst>
  <p:sldSz cx="9144000" cy="6858000" type="screen4x3"/>
  <p:notesSz cx="6997700" cy="92837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2" autoAdjust="0"/>
    <p:restoredTop sz="94737" autoAdjust="0"/>
  </p:normalViewPr>
  <p:slideViewPr>
    <p:cSldViewPr snapToGrid="0">
      <p:cViewPr varScale="1">
        <p:scale>
          <a:sx n="109" d="100"/>
          <a:sy n="109" d="100"/>
        </p:scale>
        <p:origin x="1482" y="108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B0D9D7-5294-4E39-8BC0-4C255919E226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F508FA-5199-4AA3-8922-94158B684B67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D8CA25-AE75-4191-8B01-FE9755FBC192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41C928F-F266-4AE9-9955-5DF263458FBB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39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B4B8FB-1017-465D-AFBF-5BF5BCE81005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4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7B9E48-CE28-477B-AF14-CB4F875872B7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067567-7C0E-4623-97F7-3AB1CFA84628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D0189D-E517-438B-9693-2812E02CF692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B19D27-1D9D-4EFF-A2A6-3367138C3034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F971D5-882D-4233-A30D-FAEDE4CA6E84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F971D5-882D-4233-A30D-FAEDE4CA6E84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B1299F-03B5-4909-AEBA-DE9BE8116957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7041A6-355E-4FC9-8067-194DB47AE9FB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364CC0D-9515-4095-81D0-8024523D9047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E32C01-92A2-42F0-A723-C22E35C9436D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62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AE236B-D748-4441-B842-77E0AEB2470B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345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AE236B-D748-4441-B842-77E0AEB2470B}" type="slidenum">
              <a:rPr lang="en-US" altLang="en-US" sz="1200"/>
              <a:pPr/>
              <a:t>30</a:t>
            </a:fld>
            <a:endParaRPr lang="en-US" altLang="en-US" sz="1200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591C42-4AD5-4528-9EC3-61D5E9BDFCDD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9DCB16A-F829-4527-A43B-C46817CDE356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527C20-D984-443D-9364-8D80E7D14902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A28225-7E5D-4105-AF50-B66487E7EB00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3D6E09-C3BD-4C9F-8640-BDE33C2397BD}" type="slidenum">
              <a:rPr lang="en-US" altLang="en-US" sz="1200"/>
              <a:pPr/>
              <a:t>34</a:t>
            </a:fld>
            <a:endParaRPr lang="en-US" altLang="en-US" sz="1200" dirty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E38463-D7D2-48E0-9845-AEDC12745945}" type="slidenum">
              <a:rPr lang="en-US" altLang="en-US" sz="1200"/>
              <a:pPr/>
              <a:t>35</a:t>
            </a:fld>
            <a:endParaRPr lang="en-US" altLang="en-US" sz="1200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36DD89-DA79-48DA-B783-0C850F9C3712}" type="slidenum">
              <a:rPr lang="en-US" altLang="en-US" sz="1200"/>
              <a:pPr/>
              <a:t>36</a:t>
            </a:fld>
            <a:endParaRPr lang="en-US" altLang="en-US" sz="1200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9FF149-63CC-4DDD-8621-E03FD326541C}" type="slidenum">
              <a:rPr lang="en-US" altLang="en-US" sz="1200"/>
              <a:pPr/>
              <a:t>37</a:t>
            </a:fld>
            <a:endParaRPr lang="en-US" altLang="en-US" sz="1200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798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9AA53-6FBE-47B1-A5A9-D4F7E2EB9003}" type="slidenum">
              <a:rPr lang="en-US" altLang="en-US" sz="1200"/>
              <a:pPr/>
              <a:t>38</a:t>
            </a:fld>
            <a:endParaRPr lang="en-US" altLang="en-US" sz="1200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39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2F3513-D1FE-453A-9D62-AB228D88B68A}" type="slidenum">
              <a:rPr lang="en-US" altLang="en-US" sz="1200"/>
              <a:pPr/>
              <a:t>40</a:t>
            </a:fld>
            <a:endParaRPr lang="en-US" altLang="en-US" sz="1200" dirty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B0A469-9660-4019-8347-528B1BA28310}" type="slidenum">
              <a:rPr lang="en-US" altLang="en-US" sz="1200"/>
              <a:pPr/>
              <a:t>41</a:t>
            </a:fld>
            <a:endParaRPr lang="en-US" altLang="en-US" sz="1200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42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F5A96B-D536-4BD1-BFE1-FD6DBF117D8A}" type="slidenum">
              <a:rPr lang="en-US" altLang="en-US" sz="1200"/>
              <a:pPr/>
              <a:t>43</a:t>
            </a:fld>
            <a:endParaRPr lang="en-US" altLang="en-US" sz="1200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A28225-7E5D-4105-AF50-B66487E7EB00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D73B76-F558-45CE-871C-8466EA0D0DF2}" type="slidenum">
              <a:rPr lang="en-US" altLang="en-US" sz="1200"/>
              <a:pPr/>
              <a:t>45</a:t>
            </a:fld>
            <a:endParaRPr lang="en-US" altLang="en-US" sz="1200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5CE7E0-7666-4352-A4C1-28EF06861AC9}" type="slidenum">
              <a:rPr lang="en-US" altLang="en-US" sz="1200"/>
              <a:pPr/>
              <a:t>46</a:t>
            </a:fld>
            <a:endParaRPr lang="en-US" altLang="en-US" sz="1200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A57BBC-3DEF-4030-90C9-4A7A7E87C33E}" type="slidenum">
              <a:rPr lang="en-US" altLang="en-US" sz="1200"/>
              <a:pPr/>
              <a:t>47</a:t>
            </a:fld>
            <a:endParaRPr lang="en-US" altLang="en-US" sz="1200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1FEC76-0B84-458E-8A4E-B7ECCB6E1DCF}" type="slidenum">
              <a:rPr lang="en-US" altLang="en-US" sz="1200"/>
              <a:pPr/>
              <a:t>48</a:t>
            </a:fld>
            <a:endParaRPr lang="en-US" altLang="en-US" sz="1200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F31BFB-CE80-49DF-B5B2-8D11C75DEDAB}" type="slidenum">
              <a:rPr lang="en-US" altLang="en-US" sz="1200"/>
              <a:pPr/>
              <a:t>49</a:t>
            </a:fld>
            <a:endParaRPr lang="en-US" altLang="en-US" sz="1200" dirty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0ED708-B857-4AA3-91E9-C395C0C34058}" type="slidenum">
              <a:rPr lang="en-US" altLang="en-US" sz="1200"/>
              <a:pPr/>
              <a:t>50</a:t>
            </a:fld>
            <a:endParaRPr lang="en-US" altLang="en-US" sz="1200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0ED708-B857-4AA3-91E9-C395C0C34058}" type="slidenum">
              <a:rPr lang="en-US" altLang="en-US" sz="1200"/>
              <a:pPr/>
              <a:t>51</a:t>
            </a:fld>
            <a:endParaRPr lang="en-US" altLang="en-US" sz="1200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C62BF7-9C63-497B-BAE2-5CB77526CD21}" type="slidenum">
              <a:rPr lang="en-US" altLang="en-US" sz="1200"/>
              <a:pPr/>
              <a:t>52</a:t>
            </a:fld>
            <a:endParaRPr lang="en-US" altLang="en-US" sz="1200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CFA389-9B55-41A5-BB85-9B9E03821269}" type="slidenum">
              <a:rPr lang="en-US" altLang="en-US" sz="1200"/>
              <a:pPr/>
              <a:t>53</a:t>
            </a:fld>
            <a:endParaRPr lang="en-US" altLang="en-US" sz="1200" dirty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0C9E32-697E-489A-B64D-FE4953CC062F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813B39-7E0E-475A-9EBE-5ED71E411FC7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57A01C-1044-4195-A3E2-2CD774BF6255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6A075BA-FDA7-450B-AD36-61344A2A677E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F20BED2-5EAE-4848-8443-B0063BF5F6F2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093788"/>
            <a:ext cx="77073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3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3.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3: Introduction to SQL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Create Table Construct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7125"/>
            <a:ext cx="7375906" cy="5054219"/>
          </a:xfrm>
        </p:spPr>
        <p:txBody>
          <a:bodyPr/>
          <a:lstStyle/>
          <a:p>
            <a:pPr>
              <a:tabLst>
                <a:tab pos="1489075" algn="l"/>
                <a:tab pos="1949450" algn="l"/>
                <a:tab pos="3036888" algn="l"/>
              </a:tabLst>
            </a:pPr>
            <a:r>
              <a:rPr kumimoji="0" lang="en-US" altLang="en-US" sz="1700" dirty="0"/>
              <a:t>An SQL relation is defined using the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create table </a:t>
            </a:r>
            <a:r>
              <a:rPr kumimoji="0" lang="en-US" altLang="en-US" sz="1700" dirty="0"/>
              <a:t>command</a:t>
            </a:r>
            <a:r>
              <a:rPr lang="en-US" altLang="en-US" sz="1700" dirty="0"/>
              <a:t>: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create table </a:t>
            </a:r>
            <a:r>
              <a:rPr lang="en-US" altLang="en-US" sz="1700" i="1" dirty="0"/>
              <a:t>r 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                                   </a:t>
            </a:r>
            <a:r>
              <a:rPr lang="en-US" altLang="en-US" sz="1700" dirty="0"/>
              <a:t>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</a:t>
            </a:r>
            <a:r>
              <a:rPr lang="en-US" altLang="en-US" sz="1700" i="1" dirty="0"/>
              <a:t>D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  <a:r>
              <a:rPr lang="en-US" altLang="en-US" sz="1700" i="1" dirty="0"/>
              <a:t>D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D</a:t>
            </a:r>
            <a:r>
              <a:rPr lang="en-US" altLang="en-US" sz="1700" i="1" baseline="-25000" dirty="0" err="1"/>
              <a:t>n</a:t>
            </a:r>
            <a:r>
              <a:rPr lang="en-US" altLang="en-US" sz="1700" i="1" dirty="0"/>
              <a:t>,</a:t>
            </a:r>
            <a:br>
              <a:rPr lang="en-US" altLang="en-US" sz="1700" i="1" dirty="0"/>
            </a:br>
            <a:r>
              <a:rPr lang="en-US" altLang="en-US" sz="1700" i="1" dirty="0"/>
              <a:t>	             </a:t>
            </a:r>
            <a:r>
              <a:rPr lang="en-US" altLang="en-US" sz="1700" dirty="0"/>
              <a:t>(integrity-constraint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),</a:t>
            </a:r>
            <a:br>
              <a:rPr lang="en-US" altLang="en-US" sz="1700" dirty="0"/>
            </a:br>
            <a:r>
              <a:rPr lang="en-US" altLang="en-US" sz="1700" dirty="0"/>
              <a:t>	                 ...,</a:t>
            </a:r>
            <a:br>
              <a:rPr lang="en-US" altLang="en-US" sz="1700" dirty="0"/>
            </a:br>
            <a:r>
              <a:rPr lang="en-US" altLang="en-US" sz="1700" dirty="0"/>
              <a:t>                               (integrity-</a:t>
            </a:r>
            <a:r>
              <a:rPr lang="en-US" altLang="en-US" sz="1700" dirty="0" err="1"/>
              <a:t>constraint</a:t>
            </a:r>
            <a:r>
              <a:rPr lang="en-US" altLang="en-US" sz="1700" baseline="-25000" dirty="0" err="1"/>
              <a:t>k</a:t>
            </a:r>
            <a:r>
              <a:rPr lang="en-US" altLang="en-US" sz="1700" dirty="0"/>
              <a:t>))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r</a:t>
            </a:r>
            <a:r>
              <a:rPr lang="en-US" altLang="en-US" sz="1700" dirty="0"/>
              <a:t> is the name of the relation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each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is an attribute name in the schema of relation </a:t>
            </a:r>
            <a:r>
              <a:rPr lang="en-US" altLang="en-US" sz="1700" i="1" dirty="0"/>
              <a:t>r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D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is the data type of values in the domain of attribute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i</a:t>
            </a:r>
            <a:endParaRPr lang="en-US" altLang="en-US" sz="1700" dirty="0"/>
          </a:p>
          <a:p>
            <a:pPr>
              <a:tabLst>
                <a:tab pos="1489075" algn="l"/>
                <a:tab pos="1949450" algn="l"/>
                <a:tab pos="3036888" algn="l"/>
              </a:tabLst>
            </a:pPr>
            <a:r>
              <a:rPr kumimoji="0" lang="en-US" altLang="en-US" sz="1700" dirty="0"/>
              <a:t>Example</a:t>
            </a:r>
            <a:r>
              <a:rPr lang="en-US" altLang="en-US" sz="1700" dirty="0"/>
              <a:t>: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		 </a:t>
            </a: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name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</a:t>
            </a:r>
            <a:r>
              <a:rPr lang="en-US" altLang="en-US" sz="1700" b="1" dirty="0"/>
              <a:t>,</a:t>
            </a:r>
            <a:r>
              <a:rPr lang="en-US" altLang="en-US" sz="1700" b="1" i="1" dirty="0"/>
              <a:t/>
            </a:r>
            <a:br>
              <a:rPr lang="en-US" altLang="en-US" sz="1700" b="1" i="1" dirty="0"/>
            </a:br>
            <a:r>
              <a:rPr lang="en-US" altLang="en-US" sz="1700" b="1" i="1" dirty="0"/>
              <a:t>                             </a:t>
            </a:r>
            <a:r>
              <a:rPr lang="en-US" altLang="en-US" sz="1700" i="1" dirty="0"/>
              <a:t>dept_name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(8,2))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29845"/>
            <a:ext cx="8077200" cy="609600"/>
          </a:xfrm>
        </p:spPr>
        <p:txBody>
          <a:bodyPr/>
          <a:lstStyle/>
          <a:p>
            <a:r>
              <a:rPr lang="en-US" altLang="en-US" sz="2800" dirty="0"/>
              <a:t>Integrity Constraints in Create Table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109709"/>
            <a:ext cx="7515796" cy="4781004"/>
          </a:xfrm>
        </p:spPr>
        <p:txBody>
          <a:bodyPr/>
          <a:lstStyle/>
          <a:p>
            <a:r>
              <a:rPr lang="en-US" altLang="en-US" sz="1700" dirty="0"/>
              <a:t>Types of integrity constraints</a:t>
            </a:r>
          </a:p>
          <a:p>
            <a:pPr lvl="1"/>
            <a:r>
              <a:rPr lang="en-US" altLang="en-US" sz="1700" b="1" dirty="0"/>
              <a:t>primary key</a:t>
            </a:r>
            <a:r>
              <a:rPr lang="en-US" altLang="en-US" sz="1700" dirty="0"/>
              <a:t> 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 </a:t>
            </a:r>
            <a:r>
              <a:rPr lang="en-US" altLang="en-US" sz="1700" dirty="0"/>
              <a:t>)</a:t>
            </a:r>
          </a:p>
          <a:p>
            <a:pPr lvl="1"/>
            <a:r>
              <a:rPr lang="en-US" altLang="en-US" sz="1700" b="1" dirty="0"/>
              <a:t>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m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 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r</a:t>
            </a:r>
            <a:endParaRPr lang="en-US" altLang="en-US" sz="1700" b="1" dirty="0"/>
          </a:p>
          <a:p>
            <a:pPr lvl="1"/>
            <a:r>
              <a:rPr lang="en-US" altLang="en-US" sz="1700" b="1" dirty="0"/>
              <a:t>not null</a:t>
            </a:r>
          </a:p>
          <a:p>
            <a:r>
              <a:rPr lang="en-US" altLang="en-US" sz="1700" dirty="0"/>
              <a:t>SQL prevents any update to the database that violates an integrity constraint.</a:t>
            </a:r>
          </a:p>
          <a:p>
            <a:r>
              <a:rPr lang="en-US" altLang="en-US" sz="1700" dirty="0"/>
              <a:t>Example:</a:t>
            </a:r>
          </a:p>
          <a:p>
            <a:pPr>
              <a:buNone/>
            </a:pPr>
            <a:r>
              <a:rPr lang="en-US" altLang="en-US" sz="1700" b="1" dirty="0"/>
              <a:t>         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name         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 </a:t>
            </a:r>
            <a:r>
              <a:rPr lang="en-US" altLang="en-US" sz="1700" b="1" dirty="0"/>
              <a:t>not null,</a:t>
            </a:r>
            <a:r>
              <a:rPr lang="en-US" altLang="en-US" sz="1700" b="1" i="1" dirty="0"/>
              <a:t/>
            </a:r>
            <a:br>
              <a:rPr lang="en-US" altLang="en-US" sz="1700" b="1" i="1" dirty="0"/>
            </a:br>
            <a:r>
              <a:rPr lang="en-US" altLang="en-US" sz="1700" b="1" i="1" dirty="0"/>
              <a:t>               </a:t>
            </a:r>
            <a:r>
              <a:rPr lang="en-US" altLang="en-US" sz="1700" i="1" dirty="0"/>
              <a:t>dept_name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(8,2),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b="1" dirty="0"/>
              <a:t>primary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department);</a:t>
            </a:r>
          </a:p>
          <a:p>
            <a:pPr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And a Few More Relation Definitions</a:t>
            </a:r>
          </a:p>
        </p:txBody>
      </p:sp>
      <p:sp>
        <p:nvSpPr>
          <p:cNvPr id="11266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8350" y="1083076"/>
            <a:ext cx="7754213" cy="464302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 not null,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tot_cred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(3,0),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primary key </a:t>
            </a:r>
            <a:r>
              <a:rPr lang="en-US" altLang="en-US" sz="1700" i="1" dirty="0"/>
              <a:t>(ID),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17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takes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(6),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(4,0),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grade</a:t>
            </a:r>
            <a:r>
              <a:rPr lang="en-US" altLang="en-US" sz="1700" dirty="0"/>
              <a:t>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(2),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 primary key </a:t>
            </a:r>
            <a:r>
              <a:rPr lang="en-US" altLang="en-US" sz="1700" i="1" dirty="0"/>
              <a:t>(ID, 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year)</a:t>
            </a:r>
            <a:r>
              <a:rPr lang="en-US" altLang="en-US" sz="1700" dirty="0"/>
              <a:t> ,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 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b="1" i="1" dirty="0"/>
              <a:t> </a:t>
            </a:r>
            <a:r>
              <a:rPr lang="en-US" altLang="en-US" sz="1700" i="1" dirty="0"/>
              <a:t>student,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);</a:t>
            </a:r>
          </a:p>
          <a:p>
            <a:pPr>
              <a:lnSpc>
                <a:spcPct val="90000"/>
              </a:lnSpc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And more still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8173"/>
            <a:ext cx="7107682" cy="3709860"/>
          </a:xfrm>
        </p:spPr>
        <p:txBody>
          <a:bodyPr/>
          <a:lstStyle/>
          <a:p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title</a:t>
            </a:r>
            <a:r>
              <a:rPr lang="en-US" altLang="en-US" sz="1700" dirty="0"/>
              <a:t>                 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(</a:t>
            </a:r>
            <a:r>
              <a:rPr lang="en-US" altLang="en-US" sz="1700" dirty="0"/>
              <a:t>50),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  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(2,0),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altLang="en-US" sz="1700" dirty="0"/>
              <a:t>             </a:t>
            </a:r>
            <a:r>
              <a:rPr lang="en-US" altLang="en-US" sz="1700" b="1" dirty="0"/>
              <a:t>primary key 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),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</a:t>
            </a:r>
            <a:r>
              <a:rPr lang="en-US" altLang="en-US" sz="1700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);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Updates to tables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83310"/>
            <a:ext cx="7709825" cy="515937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Insert 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endParaRPr lang="en-US" altLang="en-US" sz="1700" dirty="0"/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insert into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</a:t>
            </a:r>
            <a:r>
              <a:rPr lang="en-US" altLang="ja-JP" sz="1700" dirty="0"/>
              <a:t>'</a:t>
            </a:r>
            <a:r>
              <a:rPr lang="en-US" altLang="en-US" sz="1700" dirty="0"/>
              <a:t>10211</a:t>
            </a:r>
            <a:r>
              <a:rPr lang="en-US" altLang="ja-JP" sz="1700" dirty="0"/>
              <a:t>'</a:t>
            </a:r>
            <a:r>
              <a:rPr lang="en-US" altLang="en-US" sz="1700" dirty="0"/>
              <a:t>, </a:t>
            </a:r>
            <a:r>
              <a:rPr lang="en-US" altLang="ja-JP" sz="1700" dirty="0"/>
              <a:t>'</a:t>
            </a:r>
            <a:r>
              <a:rPr lang="en-US" altLang="en-US" sz="1700" dirty="0"/>
              <a:t>Smith</a:t>
            </a:r>
            <a:r>
              <a:rPr lang="en-US" altLang="ja-JP" sz="1700" dirty="0"/>
              <a:t>'</a:t>
            </a:r>
            <a:r>
              <a:rPr lang="en-US" altLang="en-US" sz="1700" dirty="0"/>
              <a:t>, </a:t>
            </a:r>
            <a:r>
              <a:rPr lang="en-US" altLang="ja-JP" sz="1700" dirty="0"/>
              <a:t>'</a:t>
            </a:r>
            <a:r>
              <a:rPr lang="en-US" altLang="en-US" sz="1700" dirty="0"/>
              <a:t>Biology</a:t>
            </a:r>
            <a:r>
              <a:rPr lang="en-US" altLang="ja-JP" sz="1700" dirty="0"/>
              <a:t>'</a:t>
            </a:r>
            <a:r>
              <a:rPr lang="en-US" altLang="en-US" sz="1700" dirty="0"/>
              <a:t>, 66000);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Delete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Remove all tuples from the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relation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delete from </a:t>
            </a:r>
            <a:r>
              <a:rPr lang="en-US" altLang="en-US" sz="1700" i="1" dirty="0"/>
              <a:t>student  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Drop Table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drop table </a:t>
            </a:r>
            <a:r>
              <a:rPr lang="en-US" altLang="en-US" sz="1700" i="1" dirty="0"/>
              <a:t>r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Alter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 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alter table </a:t>
            </a:r>
            <a:r>
              <a:rPr lang="en-US" altLang="en-US" sz="1700" i="1" dirty="0"/>
              <a:t>r </a:t>
            </a:r>
            <a:r>
              <a:rPr lang="en-US" altLang="en-US" sz="1700" b="1" dirty="0"/>
              <a:t>add </a:t>
            </a:r>
            <a:r>
              <a:rPr lang="en-US" altLang="en-US" sz="1700" i="1" dirty="0"/>
              <a:t>A D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i="1" dirty="0"/>
              <a:t> </a:t>
            </a:r>
            <a:r>
              <a:rPr lang="en-US" altLang="en-US" sz="1700" dirty="0"/>
              <a:t>where </a:t>
            </a:r>
            <a:r>
              <a:rPr lang="en-US" altLang="en-US" sz="1700" i="1" dirty="0"/>
              <a:t>A</a:t>
            </a:r>
            <a:r>
              <a:rPr lang="en-US" altLang="en-US" sz="1700" dirty="0"/>
              <a:t> is the name of the attribute to be added to relation </a:t>
            </a:r>
            <a:r>
              <a:rPr lang="en-US" altLang="en-US" sz="1700" i="1" dirty="0"/>
              <a:t>r 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D</a:t>
            </a:r>
            <a:r>
              <a:rPr lang="en-US" altLang="en-US" sz="1700" dirty="0"/>
              <a:t> is the domain of </a:t>
            </a:r>
            <a:r>
              <a:rPr lang="en-US" altLang="en-US" sz="1700" i="1" dirty="0"/>
              <a:t>A.</a:t>
            </a:r>
            <a:endParaRPr lang="en-US" altLang="en-US" sz="1700" dirty="0"/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dirty="0"/>
              <a:t>All exiting tuples in the relation are assigned </a:t>
            </a:r>
            <a:r>
              <a:rPr lang="en-US" altLang="en-US" sz="1700" i="1" dirty="0"/>
              <a:t>null</a:t>
            </a:r>
            <a:r>
              <a:rPr lang="en-US" altLang="en-US" sz="1700" dirty="0"/>
              <a:t> as the value for the new attribute.  </a:t>
            </a:r>
          </a:p>
          <a:p>
            <a:pPr lvl="1">
              <a:lnSpc>
                <a:spcPct val="110000"/>
              </a:lnSpc>
              <a:tabLst>
                <a:tab pos="2232025" algn="l"/>
              </a:tabLst>
            </a:pPr>
            <a:r>
              <a:rPr lang="en-US" altLang="en-US" sz="1700" b="1" dirty="0"/>
              <a:t>alter table </a:t>
            </a:r>
            <a:r>
              <a:rPr lang="en-US" altLang="en-US" sz="1700" i="1" dirty="0"/>
              <a:t>r</a:t>
            </a:r>
            <a:r>
              <a:rPr lang="en-US" altLang="en-US" sz="1700" b="1" dirty="0"/>
              <a:t> drop</a:t>
            </a:r>
            <a:r>
              <a:rPr lang="en-US" altLang="en-US" sz="1700" i="1" dirty="0"/>
              <a:t> A     </a:t>
            </a:r>
          </a:p>
          <a:p>
            <a:pPr lvl="2">
              <a:lnSpc>
                <a:spcPct val="110000"/>
              </a:lnSpc>
              <a:tabLst>
                <a:tab pos="2232025" algn="l"/>
              </a:tabLst>
            </a:pPr>
            <a:r>
              <a:rPr lang="en-US" altLang="en-US" sz="1700" dirty="0"/>
              <a:t>where </a:t>
            </a:r>
            <a:r>
              <a:rPr lang="en-US" altLang="en-US" sz="1700" i="1" dirty="0"/>
              <a:t>A</a:t>
            </a:r>
            <a:r>
              <a:rPr lang="en-US" altLang="en-US" sz="1700" dirty="0"/>
              <a:t> is the name of an attribute of relation</a:t>
            </a:r>
            <a:r>
              <a:rPr lang="en-US" altLang="en-US" sz="1700" i="1" dirty="0"/>
              <a:t> r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dirty="0"/>
              <a:t>Dropping of attributes not supported by many databases.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Basic Query Structure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133810" cy="462810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A typical SQL query has the form:</a:t>
            </a:r>
            <a:br>
              <a:rPr lang="en-US" altLang="en-US" sz="1700" dirty="0"/>
            </a:b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m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P</a:t>
            </a:r>
            <a:br>
              <a:rPr lang="en-US" altLang="en-US" sz="1700" i="1" dirty="0"/>
            </a:b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i="1" dirty="0"/>
              <a:t>A</a:t>
            </a:r>
            <a:r>
              <a:rPr lang="en-US" altLang="en-US" sz="1700" i="1" baseline="-25000" dirty="0"/>
              <a:t>i </a:t>
            </a:r>
            <a:r>
              <a:rPr lang="en-US" altLang="en-US" sz="1700" dirty="0"/>
              <a:t>represents an attribute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i</a:t>
            </a:r>
            <a:r>
              <a:rPr lang="en-US" altLang="en-US" sz="1700" i="1" baseline="-25000" dirty="0"/>
              <a:t> </a:t>
            </a:r>
            <a:r>
              <a:rPr lang="en-US" altLang="en-US" sz="1700" dirty="0"/>
              <a:t>represents a relation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i="1" dirty="0"/>
              <a:t>P</a:t>
            </a:r>
            <a:r>
              <a:rPr lang="en-US" altLang="en-US" sz="1700" dirty="0"/>
              <a:t> is a predicate.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The result of an SQL query is a relation.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594414" cy="452621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clause lists the attributes desired in the result of a query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corresponds to the projection operation of the relational algebra</a:t>
            </a:r>
          </a:p>
          <a:p>
            <a:pPr>
              <a:lnSpc>
                <a:spcPct val="110000"/>
              </a:lnSpc>
              <a:tabLst>
                <a:tab pos="2055813" algn="l"/>
              </a:tabLst>
            </a:pPr>
            <a:r>
              <a:rPr lang="en-US" altLang="en-US" sz="1700" dirty="0"/>
              <a:t>Example: find the names of all instructors: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NOTE:  SQL names are case insensitive (i.e., you may use upper- or lower-case letters.)  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E.g., 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≡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≡ </a:t>
            </a:r>
            <a:r>
              <a:rPr lang="en-US" altLang="en-US" sz="1700" i="1" dirty="0"/>
              <a:t>name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Some people use upper case wherever we use bold font.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106488"/>
            <a:ext cx="7585537" cy="4876800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SQL allows duplicates in relations as well as in query results.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To force the elimination of duplicates, insert the keyword </a:t>
            </a:r>
            <a:r>
              <a:rPr lang="en-US" altLang="en-US" sz="1700" b="1" dirty="0">
                <a:solidFill>
                  <a:srgbClr val="002060"/>
                </a:solidFill>
              </a:rPr>
              <a:t>distinct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after select</a:t>
            </a:r>
            <a:r>
              <a:rPr lang="en-US" altLang="en-US" sz="1700" b="1" dirty="0"/>
              <a:t>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department names of all instructors, and remove duplicates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The keyword </a:t>
            </a:r>
            <a:r>
              <a:rPr lang="en-US" altLang="en-US" sz="1700" b="1" dirty="0"/>
              <a:t>all </a:t>
            </a:r>
            <a:r>
              <a:rPr lang="en-US" altLang="en-US" sz="1700" dirty="0"/>
              <a:t>specifies that duplicates should not be removed.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select all</a:t>
            </a:r>
            <a:r>
              <a:rPr lang="en-US" altLang="en-US" sz="1700" dirty="0"/>
              <a:t> </a:t>
            </a:r>
            <a:r>
              <a:rPr lang="en-US" altLang="en-US" sz="1700" i="1" dirty="0"/>
              <a:t>dept_name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D9960E4-FF8C-45DD-9C24-C644DF794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4967" r="32712" b="12784"/>
          <a:stretch/>
        </p:blipFill>
        <p:spPr>
          <a:xfrm>
            <a:off x="6216445" y="3429000"/>
            <a:ext cx="1143000" cy="284476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9"/>
            <a:ext cx="7523393" cy="5001704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An asterisk in the select clause denotes “all attributes”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		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An attribute can be a literal  with  no </a:t>
            </a:r>
            <a:r>
              <a:rPr lang="en-US" altLang="en-US" sz="1700" b="1" dirty="0"/>
              <a:t>from  </a:t>
            </a:r>
            <a:r>
              <a:rPr lang="en-US" altLang="en-US" sz="1700" dirty="0"/>
              <a:t>clause</a:t>
            </a:r>
          </a:p>
          <a:p>
            <a:pPr>
              <a:buNone/>
              <a:tabLst>
                <a:tab pos="2055813" algn="l"/>
              </a:tabLst>
            </a:pPr>
            <a:r>
              <a:rPr lang="en-US" altLang="en-US" sz="1700" b="1" dirty="0"/>
              <a:t>			select  </a:t>
            </a:r>
            <a:r>
              <a:rPr lang="en-US" altLang="ja-JP" sz="1700" dirty="0"/>
              <a:t>'</a:t>
            </a:r>
            <a:r>
              <a:rPr lang="en-US" altLang="en-US" sz="1700" dirty="0"/>
              <a:t>437</a:t>
            </a:r>
            <a:r>
              <a:rPr lang="en-US" altLang="ja-JP" sz="1700" dirty="0"/>
              <a:t>'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Results is a table with one column and a single row with value “437”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Can give the column a name using: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                   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'437'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FOO</a:t>
            </a:r>
            <a:r>
              <a:rPr lang="en-US" altLang="en-US" sz="1700" dirty="0"/>
              <a:t>	</a:t>
            </a:r>
            <a:endParaRPr lang="en-US" altLang="en-US" sz="1700" i="1" dirty="0"/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An attribute can be a literal with </a:t>
            </a:r>
            <a:r>
              <a:rPr lang="en-US" altLang="en-US" sz="1700" b="1" dirty="0"/>
              <a:t>from  </a:t>
            </a:r>
            <a:r>
              <a:rPr lang="en-US" altLang="en-US" sz="1700" dirty="0"/>
              <a:t>clause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		select  </a:t>
            </a:r>
            <a:r>
              <a:rPr lang="en-US" altLang="en-US" sz="1700" dirty="0"/>
              <a:t>'A'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Result is a table with one column and </a:t>
            </a:r>
            <a:r>
              <a:rPr lang="en-US" altLang="en-US" sz="1700" i="1" dirty="0"/>
              <a:t>N</a:t>
            </a:r>
            <a:r>
              <a:rPr lang="en-US" altLang="en-US" sz="1700" dirty="0"/>
              <a:t> rows (number of tuples in the </a:t>
            </a:r>
            <a:r>
              <a:rPr lang="en-US" altLang="en-US" sz="1700" i="1" dirty="0"/>
              <a:t>instructors</a:t>
            </a:r>
            <a:r>
              <a:rPr lang="en-US" altLang="en-US" sz="1700" dirty="0"/>
              <a:t> table), each row with value “A”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01699"/>
            <a:ext cx="8077200" cy="609600"/>
          </a:xfrm>
        </p:spPr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585536" cy="4514024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select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clause can contain arithmetic expressions involving the operation, +, –, </a:t>
            </a:r>
            <a:r>
              <a:rPr lang="en-US" altLang="en-US" sz="1700" dirty="0">
                <a:latin typeface="Symbol" panose="05050102010706020507" pitchFamily="18" charset="2"/>
              </a:rPr>
              <a:t></a:t>
            </a:r>
            <a:r>
              <a:rPr lang="en-US" altLang="en-US" sz="1700" dirty="0"/>
              <a:t>, and /, and operating on constants or attributes of tuples.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The query: 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                  select</a:t>
            </a:r>
            <a:r>
              <a:rPr lang="en-US" altLang="en-US" sz="1700" dirty="0"/>
              <a:t> </a:t>
            </a:r>
            <a:r>
              <a:rPr lang="en-US" altLang="en-US" sz="1700" i="1" dirty="0"/>
              <a:t>ID, name, salary/12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</a:t>
            </a:r>
            <a:r>
              <a:rPr lang="en-US" altLang="en-US" sz="1700" dirty="0"/>
              <a:t>would return a relation that is the same as the </a:t>
            </a:r>
            <a:r>
              <a:rPr lang="en-US" altLang="en-US" sz="1700" i="1" dirty="0"/>
              <a:t>instructor </a:t>
            </a:r>
            <a:r>
              <a:rPr lang="en-US" altLang="en-US" sz="1700" dirty="0"/>
              <a:t>relation, except that the value of the attribute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is divided by 12.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Can rename “s</a:t>
            </a:r>
            <a:r>
              <a:rPr lang="en-US" altLang="en-US" sz="1700" i="1" dirty="0"/>
              <a:t>alary/12” </a:t>
            </a:r>
            <a:r>
              <a:rPr lang="en-US" altLang="en-US" sz="1700" dirty="0"/>
              <a:t>using the </a:t>
            </a:r>
            <a:r>
              <a:rPr lang="en-US" altLang="en-US" sz="1700" b="1" dirty="0"/>
              <a:t>as </a:t>
            </a:r>
            <a:r>
              <a:rPr lang="en-US" altLang="en-US" sz="1700" dirty="0"/>
              <a:t>clause: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       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ID, name, salary/12 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monthly_salary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endParaRPr lang="en-US" altLang="en-US" sz="1700" dirty="0"/>
          </a:p>
          <a:p>
            <a:pPr lvl="1">
              <a:tabLst>
                <a:tab pos="2055813" algn="l"/>
              </a:tabLst>
            </a:pPr>
            <a:endParaRPr lang="en-US" altLang="en-US" dirty="0"/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endParaRPr lang="en-US" altLang="en-US" dirty="0"/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Outline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7464"/>
            <a:ext cx="7205218" cy="3542072"/>
          </a:xfrm>
        </p:spPr>
        <p:txBody>
          <a:bodyPr lIns="90488" tIns="44450" rIns="90488" bIns="44450"/>
          <a:lstStyle/>
          <a:p>
            <a:r>
              <a:rPr lang="en-US" altLang="en-US" sz="1700" dirty="0"/>
              <a:t>Overview of The SQL Query Language</a:t>
            </a:r>
          </a:p>
          <a:p>
            <a:r>
              <a:rPr lang="en-US" altLang="en-US" sz="1700" dirty="0"/>
              <a:t>SQL Data Definition</a:t>
            </a:r>
          </a:p>
          <a:p>
            <a:r>
              <a:rPr lang="en-US" altLang="en-US" sz="1700" dirty="0"/>
              <a:t>Basic Query Structure of SQL Queries</a:t>
            </a:r>
          </a:p>
          <a:p>
            <a:r>
              <a:rPr lang="en-US" altLang="en-US" sz="1700" dirty="0"/>
              <a:t>Additional Basic Operations</a:t>
            </a:r>
          </a:p>
          <a:p>
            <a:r>
              <a:rPr lang="en-US" altLang="en-US" sz="1700" dirty="0"/>
              <a:t>Set Operations</a:t>
            </a:r>
          </a:p>
          <a:p>
            <a:r>
              <a:rPr lang="en-US" altLang="en-US" sz="1700" dirty="0"/>
              <a:t>Null Values</a:t>
            </a:r>
          </a:p>
          <a:p>
            <a:r>
              <a:rPr lang="en-US" altLang="en-US" sz="1700" dirty="0"/>
              <a:t>Aggregate Functions</a:t>
            </a:r>
          </a:p>
          <a:p>
            <a:r>
              <a:rPr lang="en-US" altLang="en-US" sz="1700" dirty="0"/>
              <a:t>Nested Subqueries</a:t>
            </a:r>
          </a:p>
          <a:p>
            <a:r>
              <a:rPr lang="en-US" altLang="en-US" sz="1700" dirty="0"/>
              <a:t>Modification of the Database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where Clause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92898" cy="4876800"/>
          </a:xfrm>
        </p:spPr>
        <p:txBody>
          <a:bodyPr lIns="90488" tIns="44450" rIns="90488" bIns="44450"/>
          <a:lstStyle/>
          <a:p>
            <a:pPr>
              <a:tabLst>
                <a:tab pos="1311275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where</a:t>
            </a:r>
            <a:r>
              <a:rPr lang="en-US" altLang="en-US" sz="1700" b="1" dirty="0"/>
              <a:t> </a:t>
            </a:r>
            <a:r>
              <a:rPr lang="en-US" altLang="en-US" sz="1700" dirty="0"/>
              <a:t>clause specifies conditions that the result must satisfy</a:t>
            </a:r>
          </a:p>
          <a:p>
            <a:pPr lvl="1">
              <a:tabLst>
                <a:tab pos="1311275" algn="l"/>
              </a:tabLst>
            </a:pPr>
            <a:r>
              <a:rPr lang="en-US" altLang="en-US" sz="1700" dirty="0"/>
              <a:t>Corresponds to the selection predicate of the relational algebra.  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To find all instructors in Comp. Sci. dept</a:t>
            </a:r>
          </a:p>
          <a:p>
            <a:pPr>
              <a:buFont typeface="Monotype Sorts" charset="2"/>
              <a:buNone/>
              <a:tabLst>
                <a:tab pos="1311275" algn="l"/>
              </a:tabLst>
            </a:pPr>
            <a:r>
              <a:rPr lang="en-US" altLang="en-US" sz="1700" b="1" dirty="0"/>
              <a:t>		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 =</a:t>
            </a:r>
            <a:r>
              <a:rPr lang="en-US" altLang="en-US" sz="1700" dirty="0"/>
              <a:t> </a:t>
            </a:r>
            <a:r>
              <a:rPr lang="en-US" altLang="en-US" sz="1700" i="1" dirty="0"/>
              <a:t>'</a:t>
            </a:r>
            <a:r>
              <a:rPr lang="en-US" altLang="ja-JP" sz="1700" dirty="0"/>
              <a:t>Comp. Sci.'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SQL allows the use of the logical connectives </a:t>
            </a:r>
            <a:r>
              <a:rPr lang="en-US" altLang="en-US" sz="1700" b="1" dirty="0"/>
              <a:t> and, or, </a:t>
            </a:r>
            <a:r>
              <a:rPr lang="en-US" altLang="en-US" sz="1700" dirty="0"/>
              <a:t>and </a:t>
            </a:r>
            <a:r>
              <a:rPr lang="en-US" altLang="en-US" sz="1700" b="1" dirty="0"/>
              <a:t>not </a:t>
            </a:r>
            <a:endParaRPr lang="en-US" altLang="en-US" sz="1700" dirty="0"/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The operands of the logical connectives can be expressions involving the comparison operators &lt;, &lt;=, &gt;, &gt;=, =, and &lt;&gt;.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Comparisons can be applied to results of arithmetic expressions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To find all instructors in Comp. Sci. dept with salary &gt; 70000</a:t>
            </a:r>
          </a:p>
          <a:p>
            <a:pPr lvl="1">
              <a:buFont typeface="Monotype Sorts" charset="2"/>
              <a:buNone/>
              <a:tabLst>
                <a:tab pos="1311275" algn="l"/>
              </a:tabLst>
            </a:pPr>
            <a:r>
              <a:rPr lang="en-US" altLang="en-US" sz="1700" b="1" dirty="0"/>
              <a:t>	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dept_name =</a:t>
            </a:r>
            <a:r>
              <a:rPr lang="en-US" altLang="en-US" sz="1700" dirty="0"/>
              <a:t> </a:t>
            </a:r>
            <a:r>
              <a:rPr lang="en-US" altLang="en-US" sz="1700" i="1" dirty="0"/>
              <a:t>'</a:t>
            </a:r>
            <a:r>
              <a:rPr lang="en-US" altLang="ja-JP" sz="1700" dirty="0"/>
              <a:t>Comp. Sci.'</a:t>
            </a:r>
            <a:r>
              <a:rPr lang="en-US" altLang="ja-JP" sz="1700" i="1" dirty="0"/>
              <a:t>  </a:t>
            </a:r>
            <a:r>
              <a:rPr lang="en-US" altLang="ja-JP" sz="1700" b="1" dirty="0"/>
              <a:t>and </a:t>
            </a:r>
            <a:r>
              <a:rPr lang="en-US" altLang="ja-JP" sz="1700" i="1" dirty="0"/>
              <a:t>salary </a:t>
            </a:r>
            <a:r>
              <a:rPr lang="en-US" altLang="ja-JP" sz="1700" dirty="0"/>
              <a:t>&gt; 70000</a:t>
            </a:r>
          </a:p>
          <a:p>
            <a:pPr>
              <a:buFont typeface="Monotype Sorts" charset="2"/>
              <a:buNone/>
              <a:tabLst>
                <a:tab pos="1311275" algn="l"/>
              </a:tabLst>
            </a:pP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1B4B9C5-28CB-44C6-BCAD-BA8A2C191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2307" t="787" r="41816" b="37397"/>
          <a:stretch/>
        </p:blipFill>
        <p:spPr>
          <a:xfrm>
            <a:off x="7109157" y="4682613"/>
            <a:ext cx="1090307" cy="115774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/>
              <a:t>The from Clause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603292" cy="4867592"/>
          </a:xfrm>
        </p:spPr>
        <p:txBody>
          <a:bodyPr lIns="90488" tIns="44450" rIns="90488" bIns="44450"/>
          <a:lstStyle/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from</a:t>
            </a:r>
            <a:r>
              <a:rPr lang="en-US" altLang="en-US" sz="1700" b="1" dirty="0"/>
              <a:t> </a:t>
            </a:r>
            <a:r>
              <a:rPr lang="en-US" altLang="en-US" sz="1700" dirty="0"/>
              <a:t>clause lists the relations involved in the query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Corresponds to the Cartesian product operation of the relational algebra.</a:t>
            </a:r>
          </a:p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Find the Cartesian product </a:t>
            </a:r>
            <a:r>
              <a:rPr lang="en-US" altLang="en-US" sz="1700" i="1" dirty="0"/>
              <a:t>instructor X teaches</a:t>
            </a:r>
            <a:endParaRPr lang="en-US" altLang="en-US" sz="1700" dirty="0"/>
          </a:p>
          <a:p>
            <a:pPr>
              <a:buFont typeface="Monotype Sorts" charset="2"/>
              <a:buNone/>
              <a:tabLst>
                <a:tab pos="635000" algn="l"/>
                <a:tab pos="2403475" algn="l"/>
              </a:tabLst>
            </a:pPr>
            <a:r>
              <a:rPr lang="en-US" altLang="en-US" sz="1700" b="1" dirty="0"/>
              <a:t>			select </a:t>
            </a:r>
            <a:r>
              <a:rPr lang="en-US" altLang="en-US" sz="1700" dirty="0">
                <a:latin typeface="Symbol" panose="05050102010706020507" pitchFamily="18" charset="2"/>
              </a:rPr>
              <a:t>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instructor, teaches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generates every possible instructor – teaches pair, with all attributes from both relations.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For common attributes (e.g., </a:t>
            </a:r>
            <a:r>
              <a:rPr lang="en-US" altLang="en-US" sz="1700" i="1" dirty="0"/>
              <a:t>ID</a:t>
            </a:r>
            <a:r>
              <a:rPr lang="en-US" altLang="en-US" sz="1700" dirty="0"/>
              <a:t>), the attributes  in the resulting table are renamed using the  relation name (e.g., </a:t>
            </a:r>
            <a:r>
              <a:rPr lang="en-US" altLang="en-US" sz="1700" i="1" dirty="0"/>
              <a:t>instructor.ID</a:t>
            </a:r>
            <a:r>
              <a:rPr lang="en-US" altLang="en-US" sz="1700" dirty="0"/>
              <a:t>)</a:t>
            </a:r>
          </a:p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Cartesian product not very useful directly, but useful combined with where-clause condition (selection operation in relational algebra).</a:t>
            </a:r>
          </a:p>
          <a:p>
            <a:pPr>
              <a:buFont typeface="Monotype Sorts" charset="2"/>
              <a:buNone/>
              <a:tabLst>
                <a:tab pos="635000" algn="l"/>
                <a:tab pos="2403475" algn="l"/>
              </a:tabLst>
            </a:pPr>
            <a:r>
              <a:rPr lang="en-US" altLang="en-US" i="1" dirty="0"/>
              <a:t>	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Examples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2" y="1106489"/>
            <a:ext cx="4821288" cy="452621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who have taught some course and the </a:t>
            </a:r>
            <a:r>
              <a:rPr lang="en-US" altLang="en-US" sz="1700" dirty="0" err="1"/>
              <a:t>course_id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name, 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, teaches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instructor.ID = teaches.ID 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in the Art  department who have taught some course and the </a:t>
            </a:r>
            <a:r>
              <a:rPr lang="en-US" altLang="en-US" sz="1700" dirty="0" err="1"/>
              <a:t>course_id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name, 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, teaches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instructor.ID = teaches.ID  </a:t>
            </a:r>
            <a:br>
              <a:rPr lang="en-US" altLang="en-US" sz="1700" i="1" dirty="0"/>
            </a:br>
            <a:r>
              <a:rPr lang="en-US" altLang="en-US" sz="1700" i="1" dirty="0"/>
              <a:t>          </a:t>
            </a:r>
            <a:r>
              <a:rPr lang="en-US" altLang="en-US" sz="1700" b="1" i="1" dirty="0"/>
              <a:t>and</a:t>
            </a:r>
            <a:r>
              <a:rPr lang="en-US" altLang="en-US" sz="1700" i="1" dirty="0"/>
              <a:t>  instructor. dept_name = </a:t>
            </a:r>
            <a:r>
              <a:rPr lang="en-US" altLang="en-US" sz="1700" dirty="0"/>
              <a:t>'Art'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5A09EE-C151-4256-9EE2-5AAE5DB9B9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2705" t="875" r="32623" b="14122"/>
          <a:stretch/>
        </p:blipFill>
        <p:spPr>
          <a:xfrm>
            <a:off x="6113206" y="1106489"/>
            <a:ext cx="2322871" cy="426224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89667"/>
            <a:ext cx="8077200" cy="609600"/>
          </a:xfrm>
        </p:spPr>
        <p:txBody>
          <a:bodyPr lIns="90488" tIns="44450" rIns="90488" bIns="44450" anchor="ctr"/>
          <a:lstStyle/>
          <a:p>
            <a:r>
              <a:rPr lang="en-US" altLang="en-US" sz="2800" dirty="0"/>
              <a:t>The Rename Operation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5257"/>
            <a:ext cx="7760830" cy="340786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SQL allows renaming relations and attributes using the </a:t>
            </a:r>
            <a:r>
              <a:rPr lang="en-US" altLang="en-US" sz="1700" b="1" dirty="0"/>
              <a:t>as </a:t>
            </a:r>
            <a:r>
              <a:rPr lang="en-US" altLang="en-US" sz="1700" dirty="0"/>
              <a:t>clause: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	old-name </a:t>
            </a:r>
            <a:r>
              <a:rPr lang="en-US" altLang="en-US" sz="1700" b="1" dirty="0"/>
              <a:t>as</a:t>
            </a:r>
            <a:r>
              <a:rPr lang="en-US" altLang="en-US" sz="1700" i="1" dirty="0"/>
              <a:t> new-name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who have a higher salary than </a:t>
            </a:r>
            <a:br>
              <a:rPr lang="en-US" altLang="en-US" sz="1700" dirty="0"/>
            </a:br>
            <a:r>
              <a:rPr lang="en-US" altLang="en-US" sz="1700" dirty="0"/>
              <a:t>some instructor in 'Comp. Sci'.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distinct </a:t>
            </a:r>
            <a:r>
              <a:rPr lang="en-US" altLang="en-US" sz="1700" i="1" dirty="0"/>
              <a:t>T.name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T, 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T.salary</a:t>
            </a:r>
            <a:r>
              <a:rPr lang="en-US" altLang="en-US" sz="1700" i="1" dirty="0"/>
              <a:t> &gt; </a:t>
            </a:r>
            <a:r>
              <a:rPr lang="en-US" altLang="en-US" sz="1700" i="1" dirty="0" err="1"/>
              <a:t>S.salary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S.dept_name</a:t>
            </a:r>
            <a:r>
              <a:rPr lang="en-US" altLang="en-US" sz="1700" i="1" dirty="0"/>
              <a:t> = 'Comp. Sci.’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Keyword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is optional and may be omitted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 ≡ instructor</a:t>
            </a:r>
            <a:r>
              <a:rPr lang="en-US" altLang="en-US" sz="1700" b="1" dirty="0"/>
              <a:t> </a:t>
            </a:r>
            <a:r>
              <a:rPr lang="en-US" altLang="en-US" sz="1700" i="1" dirty="0"/>
              <a:t>T</a:t>
            </a:r>
            <a:endParaRPr lang="en-US" altLang="en-US" sz="1700"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Self Join Example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92898" cy="3575240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Relation </a:t>
            </a:r>
            <a:r>
              <a:rPr lang="en-US" altLang="en-US" sz="1700" i="1" dirty="0" err="1"/>
              <a:t>emp</a:t>
            </a:r>
            <a:r>
              <a:rPr lang="en-US" altLang="en-US" sz="1700" i="1" dirty="0"/>
              <a:t>-super</a:t>
            </a:r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buNone/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supervisor of “Bob”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supervisor of the supervisor of “Bob”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Can you find  ALL the supervisors (direct and indirect) of “Bob”?</a:t>
            </a:r>
          </a:p>
          <a:p>
            <a:pPr>
              <a:tabLst>
                <a:tab pos="2055813" algn="l"/>
              </a:tabLst>
            </a:pPr>
            <a:endParaRPr lang="en-US" altLang="en-US" sz="1700" dirty="0"/>
          </a:p>
          <a:p>
            <a:pPr>
              <a:tabLst>
                <a:tab pos="2055813" algn="l"/>
              </a:tabLst>
            </a:pPr>
            <a:endParaRPr lang="en-US" altLang="en-US" sz="1700" dirty="0"/>
          </a:p>
        </p:txBody>
      </p:sp>
      <p:pic>
        <p:nvPicPr>
          <p:cNvPr id="4" name="Picture 1" descr="C:\Users\as668\Desktop\Judi\3_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2528" y="1658092"/>
            <a:ext cx="1784870" cy="1261759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String Operations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04024"/>
            <a:ext cx="7638802" cy="4648136"/>
          </a:xfrm>
        </p:spPr>
        <p:txBody>
          <a:bodyPr/>
          <a:lstStyle/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SQL includes a string-matching operator for comparisons on character strings.  The operator </a:t>
            </a:r>
            <a:r>
              <a:rPr lang="en-US" altLang="en-US" sz="1700" b="1" dirty="0"/>
              <a:t>like</a:t>
            </a:r>
            <a:r>
              <a:rPr lang="en-US" altLang="en-US" sz="1700" dirty="0"/>
              <a:t> uses patterns that are described using two special characters: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percent ( % ).  The % character matches any substring.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underscore ( _ ).  The _ character matches any character.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Find the names of all instructors whose name includes the substring “</a:t>
            </a:r>
            <a:r>
              <a:rPr lang="en-US" altLang="en-US" sz="1700" dirty="0" err="1"/>
              <a:t>dar</a:t>
            </a:r>
            <a:r>
              <a:rPr lang="en-US" altLang="en-US" sz="1700" dirty="0"/>
              <a:t>”.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b="1" dirty="0"/>
              <a:t>		se</a:t>
            </a:r>
            <a:r>
              <a:rPr lang="en-US" altLang="en-US" sz="1700" dirty="0"/>
              <a:t>le</a:t>
            </a:r>
            <a:r>
              <a:rPr lang="en-US" altLang="en-US" sz="1700" b="1" dirty="0"/>
              <a:t>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</a:t>
            </a:r>
            <a:r>
              <a:rPr lang="en-US" altLang="en-US" sz="1700" b="1" i="1" dirty="0"/>
              <a:t> </a:t>
            </a:r>
            <a:r>
              <a:rPr lang="en-US" altLang="en-US" sz="1700" i="1" dirty="0"/>
              <a:t>name </a:t>
            </a:r>
            <a:r>
              <a:rPr lang="en-US" altLang="en-US" sz="1700" b="1" dirty="0"/>
              <a:t>like </a:t>
            </a:r>
            <a:r>
              <a:rPr lang="en-US" altLang="en-US" sz="1700" b="1" dirty="0">
                <a:latin typeface="Century Gothic" panose="020B0502020202020204" pitchFamily="34" charset="0"/>
              </a:rPr>
              <a:t>'</a:t>
            </a:r>
            <a:r>
              <a:rPr lang="en-US" altLang="en-US" sz="1700" dirty="0"/>
              <a:t>%</a:t>
            </a:r>
            <a:r>
              <a:rPr lang="en-US" altLang="en-US" sz="1700" dirty="0" err="1"/>
              <a:t>dar</a:t>
            </a:r>
            <a:r>
              <a:rPr lang="en-US" altLang="en-US" sz="1700" dirty="0"/>
              <a:t>%</a:t>
            </a:r>
            <a:r>
              <a:rPr lang="en-US" altLang="en-US" sz="1700" dirty="0">
                <a:latin typeface="Century Gothic" panose="020B0502020202020204" pitchFamily="34" charset="0"/>
              </a:rPr>
              <a:t>'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Match the string “100%”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dirty="0"/>
              <a:t>			</a:t>
            </a:r>
            <a:r>
              <a:rPr lang="en-US" altLang="en-US" sz="1700" b="1" dirty="0"/>
              <a:t>like </a:t>
            </a:r>
            <a:r>
              <a:rPr lang="en-US" altLang="en-US" sz="1700" b="1" dirty="0">
                <a:latin typeface="Century Gothic" panose="020B0502020202020204" pitchFamily="34" charset="0"/>
              </a:rPr>
              <a:t>'</a:t>
            </a:r>
            <a:r>
              <a:rPr lang="en-US" altLang="ja-JP" sz="1700" dirty="0"/>
              <a:t>100 \%</a:t>
            </a:r>
            <a:r>
              <a:rPr lang="en-US" altLang="ja-JP" sz="1700" dirty="0">
                <a:latin typeface="Century Gothic" panose="020B0502020202020204" pitchFamily="34" charset="0"/>
              </a:rPr>
              <a:t>' </a:t>
            </a:r>
            <a:r>
              <a:rPr lang="en-US" altLang="ja-JP" sz="1700" dirty="0"/>
              <a:t> </a:t>
            </a:r>
            <a:r>
              <a:rPr lang="en-US" altLang="ja-JP" sz="1700" b="1" dirty="0"/>
              <a:t>escape  </a:t>
            </a:r>
            <a:r>
              <a:rPr lang="en-US" altLang="ja-JP" sz="1700" b="1" dirty="0">
                <a:latin typeface="Century Gothic" panose="020B0502020202020204" pitchFamily="34" charset="0"/>
              </a:rPr>
              <a:t>'</a:t>
            </a:r>
            <a:r>
              <a:rPr lang="en-US" altLang="ja-JP" sz="1700" dirty="0"/>
              <a:t>\</a:t>
            </a:r>
            <a:r>
              <a:rPr lang="en-US" altLang="ja-JP" sz="1700" dirty="0">
                <a:latin typeface="Century Gothic" panose="020B0502020202020204" pitchFamily="34" charset="0"/>
              </a:rPr>
              <a:t>' </a:t>
            </a:r>
            <a:endParaRPr lang="en-US" altLang="ja-JP" sz="1700" dirty="0"/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dirty="0"/>
              <a:t>      in that above we use backslash (\) as the escape character.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String Operations (Cont.)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434616" cy="4379912"/>
          </a:xfrm>
        </p:spPr>
        <p:txBody>
          <a:bodyPr/>
          <a:lstStyle/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Patterns are case sensitive.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Pattern matching examples: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'Intro%' matches any string beginning with “Intro”.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'%Comp%' matches any string containing “Comp” as a substring.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'_ _ _' matches any string of exactly three characters.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'_ _ _ %' matches any string of at least three characters.</a:t>
            </a:r>
          </a:p>
          <a:p>
            <a:pPr lvl="1"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SQL supports a variety of string operations such as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concatenation (using “||”)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converting from upper to lower case (and vice versa)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finding string length, extracting substrings, etc.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Ordering the Display of Tuples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8075"/>
            <a:ext cx="7522211" cy="4085717"/>
          </a:xfrm>
        </p:spPr>
        <p:txBody>
          <a:bodyPr/>
          <a:lstStyle/>
          <a:p>
            <a:pPr>
              <a:tabLst>
                <a:tab pos="906463" algn="l"/>
              </a:tabLst>
            </a:pPr>
            <a:r>
              <a:rPr lang="en-US" altLang="en-US" sz="1700" dirty="0"/>
              <a:t>List in alphabetic order the names of all instructors </a:t>
            </a:r>
          </a:p>
          <a:p>
            <a:pPr>
              <a:buFont typeface="Monotype Sorts" charset="2"/>
              <a:buNone/>
              <a:tabLst>
                <a:tab pos="906463" algn="l"/>
              </a:tabLst>
            </a:pPr>
            <a:r>
              <a:rPr lang="en-US" altLang="en-US" sz="1700" dirty="0"/>
              <a:t>              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  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dirty="0"/>
              <a:t>	</a:t>
            </a:r>
            <a:r>
              <a:rPr lang="en-US" altLang="en-US" sz="1700" b="1" dirty="0"/>
              <a:t>order by </a:t>
            </a:r>
            <a:r>
              <a:rPr lang="en-US" altLang="en-US" sz="1700" i="1" dirty="0"/>
              <a:t>name</a:t>
            </a:r>
            <a:endParaRPr lang="en-US" altLang="en-US" sz="1700" dirty="0"/>
          </a:p>
          <a:p>
            <a:pPr>
              <a:tabLst>
                <a:tab pos="906463" algn="l"/>
              </a:tabLst>
            </a:pPr>
            <a:r>
              <a:rPr lang="en-US" altLang="en-US" sz="1700" dirty="0"/>
              <a:t>We may specify </a:t>
            </a:r>
            <a:r>
              <a:rPr lang="en-US" altLang="en-US" sz="1700" b="1" dirty="0" err="1">
                <a:solidFill>
                  <a:srgbClr val="002060"/>
                </a:solidFill>
              </a:rPr>
              <a:t>desc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for descending order or </a:t>
            </a:r>
            <a:r>
              <a:rPr lang="en-US" altLang="en-US" sz="1700" b="1" dirty="0" err="1">
                <a:solidFill>
                  <a:srgbClr val="002060"/>
                </a:solidFill>
              </a:rPr>
              <a:t>asc</a:t>
            </a:r>
            <a:r>
              <a:rPr lang="en-US" altLang="en-US" sz="1700" dirty="0"/>
              <a:t> for ascending order, for each attribute; ascending order is the default.</a:t>
            </a:r>
          </a:p>
          <a:p>
            <a:pPr lvl="1">
              <a:tabLst>
                <a:tab pos="906463" algn="l"/>
              </a:tabLst>
            </a:pPr>
            <a:r>
              <a:rPr lang="en-US" altLang="en-US" sz="1700" dirty="0"/>
              <a:t>Example:  </a:t>
            </a:r>
            <a:r>
              <a:rPr lang="en-US" altLang="en-US" sz="1700" b="1" dirty="0"/>
              <a:t>order by</a:t>
            </a:r>
            <a:r>
              <a:rPr lang="en-US" altLang="en-US" sz="1700" dirty="0"/>
              <a:t>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</a:t>
            </a:r>
            <a:r>
              <a:rPr lang="en-US" altLang="en-US" sz="1700" b="1" dirty="0" err="1"/>
              <a:t>desc</a:t>
            </a:r>
            <a:endParaRPr lang="en-US" altLang="en-US" sz="1700" b="1" dirty="0"/>
          </a:p>
          <a:p>
            <a:pPr>
              <a:tabLst>
                <a:tab pos="906463" algn="l"/>
              </a:tabLst>
            </a:pPr>
            <a:r>
              <a:rPr lang="en-US" altLang="en-US" sz="1700" dirty="0"/>
              <a:t>Can sort on multiple attributes</a:t>
            </a:r>
          </a:p>
          <a:p>
            <a:pPr lvl="1">
              <a:tabLst>
                <a:tab pos="906463" algn="l"/>
              </a:tabLst>
            </a:pPr>
            <a:r>
              <a:rPr lang="en-US" altLang="en-US" sz="1700" dirty="0"/>
              <a:t>Example: </a:t>
            </a:r>
            <a:r>
              <a:rPr lang="en-US" altLang="en-US" sz="1700" b="1" dirty="0"/>
              <a:t>order by 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, name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Where Clause Predicates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436866" cy="3624007"/>
          </a:xfrm>
        </p:spPr>
        <p:txBody>
          <a:bodyPr lIns="90488" tIns="44450" rIns="90488" bIns="44450"/>
          <a:lstStyle/>
          <a:p>
            <a:r>
              <a:rPr lang="en-US" altLang="en-US" sz="1700" dirty="0"/>
              <a:t>SQL includes a </a:t>
            </a:r>
            <a:r>
              <a:rPr lang="en-US" altLang="en-US" sz="1700" b="1" dirty="0">
                <a:solidFill>
                  <a:srgbClr val="002060"/>
                </a:solidFill>
              </a:rPr>
              <a:t>between</a:t>
            </a:r>
            <a:r>
              <a:rPr lang="en-US" altLang="en-US" sz="1700" dirty="0"/>
              <a:t> comparison operator</a:t>
            </a:r>
          </a:p>
          <a:p>
            <a:r>
              <a:rPr lang="en-US" altLang="en-US" sz="1700" dirty="0"/>
              <a:t>Example:  Find the names of all instructors with salary between $90,000 and $100,000 (that is, </a:t>
            </a:r>
            <a:r>
              <a:rPr lang="en-US" altLang="en-US" sz="1700" dirty="0">
                <a:latin typeface="Symbol" panose="05050102010706020507" pitchFamily="18" charset="2"/>
              </a:rPr>
              <a:t> </a:t>
            </a:r>
            <a:r>
              <a:rPr lang="en-US" altLang="en-US" sz="1700" dirty="0"/>
              <a:t>$90,000 and </a:t>
            </a:r>
            <a:r>
              <a:rPr lang="en-US" altLang="en-US" sz="1700" dirty="0">
                <a:latin typeface="Symbol" panose="05050102010706020507" pitchFamily="18" charset="2"/>
              </a:rPr>
              <a:t> </a:t>
            </a:r>
            <a:r>
              <a:rPr lang="en-US" altLang="en-US" sz="1700" dirty="0"/>
              <a:t>$100,000)</a:t>
            </a:r>
          </a:p>
          <a:p>
            <a:pPr lvl="1"/>
            <a:r>
              <a:rPr lang="en-US" altLang="en-US" sz="1700" b="1" dirty="0"/>
              <a:t>select</a:t>
            </a:r>
            <a:r>
              <a:rPr lang="en-US" altLang="en-US" sz="1700" i="1" dirty="0"/>
              <a:t> 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salary </a:t>
            </a:r>
            <a:r>
              <a:rPr lang="en-US" altLang="en-US" sz="1700" b="1" dirty="0"/>
              <a:t>between </a:t>
            </a:r>
            <a:r>
              <a:rPr lang="en-US" altLang="en-US" sz="1700" dirty="0"/>
              <a:t>90000 </a:t>
            </a:r>
            <a:r>
              <a:rPr lang="en-US" altLang="en-US" sz="1700" b="1" dirty="0"/>
              <a:t>and </a:t>
            </a:r>
            <a:r>
              <a:rPr lang="en-US" altLang="en-US" sz="1700" dirty="0"/>
              <a:t>100000</a:t>
            </a:r>
          </a:p>
          <a:p>
            <a:r>
              <a:rPr lang="en-US" altLang="en-US" sz="1700" dirty="0"/>
              <a:t>Tuple comparison</a:t>
            </a:r>
          </a:p>
          <a:p>
            <a:pPr lvl="1"/>
            <a:r>
              <a:rPr kumimoji="0" lang="en-US" altLang="en-US" sz="1700" b="1" dirty="0"/>
              <a:t>select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 err="1"/>
              <a:t>course_id</a:t>
            </a:r>
            <a:r>
              <a:rPr kumimoji="0" lang="en-US" altLang="en-US" sz="1700" i="1" dirty="0"/>
              <a:t/>
            </a:r>
            <a:br>
              <a:rPr kumimoji="0" lang="en-US" altLang="en-US" sz="1700" i="1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instructor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teaches</a:t>
            </a:r>
            <a:br>
              <a:rPr kumimoji="0" lang="en-US" altLang="en-US" sz="1700" i="1" dirty="0"/>
            </a:br>
            <a:r>
              <a:rPr kumimoji="0" lang="en-US" altLang="en-US" sz="1700" b="1" dirty="0"/>
              <a:t>where </a:t>
            </a:r>
            <a:r>
              <a:rPr kumimoji="0" lang="en-US" altLang="en-US" sz="1700" dirty="0"/>
              <a:t>(</a:t>
            </a:r>
            <a:r>
              <a:rPr kumimoji="0" lang="en-US" altLang="en-US" sz="1700" i="1" dirty="0"/>
              <a:t>instructor</a:t>
            </a:r>
            <a:r>
              <a:rPr kumimoji="0" lang="en-US" altLang="en-US" sz="1700" dirty="0"/>
              <a:t>.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dept_name</a:t>
            </a:r>
            <a:r>
              <a:rPr kumimoji="0" lang="en-US" altLang="en-US" sz="1700" dirty="0"/>
              <a:t>) = (</a:t>
            </a:r>
            <a:r>
              <a:rPr kumimoji="0" lang="en-US" altLang="en-US" sz="1700" i="1" dirty="0"/>
              <a:t>teaches</a:t>
            </a:r>
            <a:r>
              <a:rPr kumimoji="0" lang="en-US" altLang="en-US" sz="1700" dirty="0"/>
              <a:t>.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'Biology');</a:t>
            </a:r>
          </a:p>
          <a:p>
            <a:pPr lvl="1"/>
            <a:endParaRPr kumimoji="0" lang="en-US" altLang="en-US" sz="1700" dirty="0">
              <a:latin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Operations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5375"/>
            <a:ext cx="7668514" cy="4903788"/>
          </a:xfrm>
        </p:spPr>
        <p:txBody>
          <a:bodyPr/>
          <a:lstStyle/>
          <a:p>
            <a:r>
              <a:rPr lang="en-US" altLang="en-US" sz="1700" dirty="0"/>
              <a:t>Find courses that ran in Fall 2017 or in Spring 2018</a:t>
            </a:r>
          </a:p>
          <a:p>
            <a:pPr marL="0" indent="0">
              <a:buNone/>
            </a:pPr>
            <a:r>
              <a:rPr lang="en-US" altLang="en-US" sz="1700" dirty="0"/>
              <a:t>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union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  <a:endParaRPr lang="en-US" altLang="en-US" sz="1700" dirty="0"/>
          </a:p>
          <a:p>
            <a:r>
              <a:rPr lang="en-US" altLang="en-US" sz="1700" dirty="0"/>
              <a:t>Find courses that ran in Fall 2017 and in Spring 2018</a:t>
            </a:r>
          </a:p>
          <a:p>
            <a:pPr marL="0" indent="0">
              <a:buNone/>
            </a:pPr>
            <a:r>
              <a:rPr lang="en-US" altLang="en-US" sz="1700" dirty="0"/>
              <a:t>         </a:t>
            </a:r>
            <a:r>
              <a:rPr lang="en-US" altLang="en-US" sz="2000" dirty="0"/>
              <a:t>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intersect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  <a:endParaRPr lang="en-US" altLang="en-US" sz="1700" dirty="0"/>
          </a:p>
          <a:p>
            <a:r>
              <a:rPr lang="en-US" altLang="en-US" sz="1700" dirty="0"/>
              <a:t>Find courses that ran in Fall 2017 but not in Spring 2018</a:t>
            </a:r>
          </a:p>
          <a:p>
            <a:pPr marL="0" indent="0">
              <a:buNone/>
            </a:pPr>
            <a:r>
              <a:rPr lang="en-US" altLang="en-US" sz="2000" dirty="0"/>
              <a:t>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except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err="1"/>
              <a:t>sem</a:t>
            </a:r>
            <a:r>
              <a:rPr lang="en-US" altLang="en-US" sz="1600" i="1" dirty="0"/>
              <a:t> 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SQL Parts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27933"/>
            <a:ext cx="7584043" cy="4920168"/>
          </a:xfrm>
        </p:spPr>
        <p:txBody>
          <a:bodyPr/>
          <a:lstStyle/>
          <a:p>
            <a:r>
              <a:rPr lang="en-US" altLang="en-US" sz="1700" dirty="0"/>
              <a:t>DML -- provides the ability to query information from the database and to insert tuples into, delete tuples from, and modify tuples in the database.</a:t>
            </a:r>
          </a:p>
          <a:p>
            <a:r>
              <a:rPr lang="en-US" altLang="en-US" sz="1700" dirty="0"/>
              <a:t>integrity – the  DDL includes commands for specifying integrity constraints.</a:t>
            </a:r>
          </a:p>
          <a:p>
            <a:r>
              <a:rPr lang="en-US" altLang="en-US" sz="1700" dirty="0"/>
              <a:t>View definition -- The DDL  includes commands for defining views.</a:t>
            </a:r>
          </a:p>
          <a:p>
            <a:r>
              <a:rPr lang="en-US" altLang="en-US" sz="1700" dirty="0"/>
              <a:t>Transaction control –includes commands for specifying the beginning and ending of transactions.</a:t>
            </a:r>
          </a:p>
          <a:p>
            <a:r>
              <a:rPr lang="en-US" altLang="en-US" sz="1700" dirty="0"/>
              <a:t>Embedded  SQL  and dynamic SQL -- define how SQL statements can be embedded within general-purpose programming languages.</a:t>
            </a:r>
          </a:p>
          <a:p>
            <a:r>
              <a:rPr lang="en-US" altLang="en-US" sz="1700" dirty="0"/>
              <a:t>Authorization – includes commands for specifying access rights to relations and views.</a:t>
            </a:r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Operations (Cont.)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19759"/>
            <a:ext cx="7647680" cy="3647313"/>
          </a:xfrm>
        </p:spPr>
        <p:txBody>
          <a:bodyPr/>
          <a:lstStyle/>
          <a:p>
            <a:r>
              <a:rPr lang="en-US" altLang="en-US" sz="1700" dirty="0"/>
              <a:t>Set operations </a:t>
            </a:r>
            <a:r>
              <a:rPr lang="en-US" altLang="en-US" sz="1700" b="1" dirty="0">
                <a:solidFill>
                  <a:srgbClr val="002060"/>
                </a:solidFill>
              </a:rPr>
              <a:t>union</a:t>
            </a:r>
            <a:r>
              <a:rPr lang="en-US" altLang="en-US" sz="1700" b="1" dirty="0"/>
              <a:t>, </a:t>
            </a:r>
            <a:r>
              <a:rPr lang="en-US" altLang="en-US" sz="1700" b="1" dirty="0">
                <a:solidFill>
                  <a:srgbClr val="002060"/>
                </a:solidFill>
              </a:rPr>
              <a:t>intersect</a:t>
            </a:r>
            <a:r>
              <a:rPr lang="en-US" altLang="en-US" sz="1700" b="1" dirty="0"/>
              <a:t>, </a:t>
            </a:r>
            <a:r>
              <a:rPr lang="en-US" altLang="en-US" sz="1700" dirty="0"/>
              <a:t>and </a:t>
            </a:r>
            <a:r>
              <a:rPr lang="en-US" altLang="en-US" sz="1700" b="1" dirty="0">
                <a:solidFill>
                  <a:srgbClr val="002060"/>
                </a:solidFill>
              </a:rPr>
              <a:t>except 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Each of the above operations automatically eliminates duplicates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To retain all duplicates use the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union all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,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intersect all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except all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.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/>
            </a:r>
            <a:b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</a:br>
            <a:endParaRPr lang="en-US" altLang="en-US" sz="1700" dirty="0">
              <a:solidFill>
                <a:srgbClr val="00206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Null Values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12169" cy="4648136"/>
          </a:xfrm>
        </p:spPr>
        <p:txBody>
          <a:bodyPr/>
          <a:lstStyle/>
          <a:p>
            <a:r>
              <a:rPr lang="en-US" altLang="en-US" sz="1700" dirty="0"/>
              <a:t>It is possible for tuples to have a null value, denoted by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, for some of their attributes</a:t>
            </a:r>
          </a:p>
          <a:p>
            <a:r>
              <a:rPr lang="en-US" altLang="en-US" sz="1700" b="1" dirty="0"/>
              <a:t>null</a:t>
            </a:r>
            <a:r>
              <a:rPr lang="en-US" altLang="en-US" sz="1700" dirty="0"/>
              <a:t> signifies an unknown value or that a value does not exist.</a:t>
            </a:r>
          </a:p>
          <a:p>
            <a:r>
              <a:rPr lang="en-US" altLang="en-US" sz="1700" dirty="0"/>
              <a:t>The result of any arithmetic expression involving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 is </a:t>
            </a:r>
            <a:r>
              <a:rPr lang="en-US" altLang="en-US" sz="1700" b="1" dirty="0"/>
              <a:t>null</a:t>
            </a:r>
          </a:p>
          <a:p>
            <a:pPr lvl="1"/>
            <a:r>
              <a:rPr lang="en-US" altLang="en-US" sz="1700" dirty="0"/>
              <a:t>Example:  5 +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  returns </a:t>
            </a:r>
            <a:r>
              <a:rPr lang="en-US" altLang="en-US" sz="1700" b="1" dirty="0"/>
              <a:t>null</a:t>
            </a:r>
          </a:p>
          <a:p>
            <a:r>
              <a:rPr lang="en-US" altLang="en-US" sz="1700" dirty="0"/>
              <a:t>The predicate  </a:t>
            </a:r>
            <a:r>
              <a:rPr lang="en-US" altLang="en-US" sz="1700" b="1" dirty="0"/>
              <a:t>is null</a:t>
            </a:r>
            <a:r>
              <a:rPr lang="en-US" altLang="en-US" sz="1700" dirty="0"/>
              <a:t> can be used to check for null values.</a:t>
            </a:r>
          </a:p>
          <a:p>
            <a:pPr lvl="1"/>
            <a:r>
              <a:rPr lang="en-US" altLang="en-US" sz="1700" dirty="0"/>
              <a:t>Example: Find all instructors whose salary is null</a:t>
            </a:r>
            <a:r>
              <a:rPr lang="en-US" altLang="en-US" sz="1700" i="1" dirty="0"/>
              <a:t>.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		select</a:t>
            </a:r>
            <a:r>
              <a:rPr lang="en-US" altLang="en-US" sz="1700" i="1" dirty="0"/>
              <a:t> 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i="1" dirty="0"/>
              <a:t> 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salary </a:t>
            </a:r>
            <a:r>
              <a:rPr lang="en-US" altLang="en-US" sz="1700" b="1" dirty="0"/>
              <a:t>is null</a:t>
            </a:r>
            <a:endParaRPr lang="en-US" altLang="en-US" sz="1700" dirty="0"/>
          </a:p>
          <a:p>
            <a:r>
              <a:rPr lang="en-US" altLang="en-US" sz="1700" dirty="0"/>
              <a:t>The predicate </a:t>
            </a:r>
            <a:r>
              <a:rPr lang="en-US" altLang="en-US" sz="1700" b="1" dirty="0"/>
              <a:t>is not null </a:t>
            </a:r>
            <a:r>
              <a:rPr lang="en-US" altLang="en-US" sz="1700" dirty="0"/>
              <a:t>succeeds if the value on which it is applied is not null.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20650"/>
            <a:ext cx="8077200" cy="609600"/>
          </a:xfrm>
        </p:spPr>
        <p:txBody>
          <a:bodyPr/>
          <a:lstStyle/>
          <a:p>
            <a:r>
              <a:rPr lang="en-US" altLang="en-US" sz="2800" dirty="0"/>
              <a:t>Null Values (Cont.)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06489"/>
            <a:ext cx="7563776" cy="4818824"/>
          </a:xfrm>
        </p:spPr>
        <p:txBody>
          <a:bodyPr/>
          <a:lstStyle/>
          <a:p>
            <a:r>
              <a:rPr lang="en-US" altLang="en-US" sz="1700" dirty="0"/>
              <a:t>SQL treats as </a:t>
            </a:r>
            <a:r>
              <a:rPr lang="en-US" altLang="en-US" sz="1700" b="1" dirty="0"/>
              <a:t>unknown</a:t>
            </a:r>
            <a:r>
              <a:rPr lang="en-US" altLang="en-US" sz="1700" dirty="0"/>
              <a:t> the result of any comparison involving a null value (other than predicates </a:t>
            </a:r>
            <a:r>
              <a:rPr lang="en-US" altLang="en-US" sz="1700" b="1" dirty="0"/>
              <a:t>is null </a:t>
            </a:r>
            <a:r>
              <a:rPr lang="en-US" altLang="en-US" sz="1700" dirty="0"/>
              <a:t>and  </a:t>
            </a:r>
            <a:r>
              <a:rPr lang="en-US" altLang="en-US" sz="1700" b="1" dirty="0"/>
              <a:t>is not null</a:t>
            </a:r>
            <a:r>
              <a:rPr lang="en-US" altLang="en-US" sz="1700" dirty="0"/>
              <a:t>).</a:t>
            </a:r>
          </a:p>
          <a:p>
            <a:pPr lvl="1"/>
            <a:r>
              <a:rPr lang="en-US" altLang="en-US" sz="1700" dirty="0"/>
              <a:t>Example</a:t>
            </a:r>
            <a:r>
              <a:rPr lang="en-US" altLang="en-US" sz="1700" i="1" dirty="0"/>
              <a:t>: 5 &lt;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  </a:t>
            </a:r>
            <a:r>
              <a:rPr lang="en-US" altLang="en-US" sz="1700" dirty="0"/>
              <a:t>or</a:t>
            </a:r>
            <a:r>
              <a:rPr lang="en-US" altLang="en-US" sz="1700" i="1" dirty="0"/>
              <a:t>  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&lt;&gt;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   </a:t>
            </a:r>
            <a:r>
              <a:rPr lang="en-US" altLang="en-US" sz="1700" dirty="0"/>
              <a:t>or</a:t>
            </a:r>
            <a:r>
              <a:rPr lang="en-US" altLang="en-US" sz="1700" i="1" dirty="0"/>
              <a:t>   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= </a:t>
            </a:r>
            <a:r>
              <a:rPr lang="en-US" altLang="en-US" sz="1700" b="1" dirty="0"/>
              <a:t>null</a:t>
            </a:r>
            <a:endParaRPr lang="en-US" altLang="en-US" sz="1700" dirty="0"/>
          </a:p>
          <a:p>
            <a:r>
              <a:rPr lang="en-US" altLang="en-US" sz="1700" dirty="0"/>
              <a:t>The predicate in a </a:t>
            </a:r>
            <a:r>
              <a:rPr lang="en-US" altLang="en-US" sz="1700" b="1" dirty="0"/>
              <a:t>where</a:t>
            </a:r>
            <a:r>
              <a:rPr lang="en-US" altLang="en-US" sz="1700" dirty="0"/>
              <a:t> clause can involve Boolean operations (</a:t>
            </a:r>
            <a:r>
              <a:rPr lang="en-US" altLang="en-US" sz="1700" b="1" dirty="0"/>
              <a:t>and</a:t>
            </a:r>
            <a:r>
              <a:rPr lang="en-US" altLang="en-US" sz="1700" dirty="0"/>
              <a:t>, </a:t>
            </a:r>
            <a:r>
              <a:rPr lang="en-US" altLang="en-US" sz="1700" b="1" dirty="0"/>
              <a:t>or</a:t>
            </a:r>
            <a:r>
              <a:rPr lang="en-US" altLang="en-US" sz="1700" dirty="0"/>
              <a:t>, </a:t>
            </a:r>
            <a:r>
              <a:rPr lang="en-US" altLang="en-US" sz="1700" b="1" dirty="0"/>
              <a:t>not</a:t>
            </a:r>
            <a:r>
              <a:rPr lang="en-US" altLang="en-US" sz="1700" dirty="0"/>
              <a:t>); thus the definitions of the Boolean operations need to be  extended to deal with the value </a:t>
            </a:r>
            <a:r>
              <a:rPr lang="en-US" altLang="en-US" sz="1700" b="1" dirty="0"/>
              <a:t>unknown</a:t>
            </a:r>
            <a:r>
              <a:rPr lang="en-US" altLang="en-US" sz="1700" dirty="0"/>
              <a:t>.</a:t>
            </a:r>
          </a:p>
          <a:p>
            <a:pPr lvl="1"/>
            <a:r>
              <a:rPr lang="en-US" altLang="en-US" sz="1700" b="1" dirty="0"/>
              <a:t>and </a:t>
            </a:r>
            <a:r>
              <a:rPr lang="en-US" altLang="en-US" sz="1700" dirty="0"/>
              <a:t>:</a:t>
            </a:r>
            <a:r>
              <a:rPr lang="en-US" altLang="en-US" sz="1700" i="1" dirty="0"/>
              <a:t> (true</a:t>
            </a:r>
            <a:r>
              <a:rPr lang="en-US" altLang="en-US" sz="1700" b="1" dirty="0"/>
              <a:t> and </a:t>
            </a:r>
            <a:r>
              <a:rPr lang="en-US" altLang="en-US" sz="1700" i="1" dirty="0"/>
              <a:t>unknown)  = unknown,    </a:t>
            </a:r>
            <a:br>
              <a:rPr lang="en-US" altLang="en-US" sz="1700" i="1" dirty="0"/>
            </a:br>
            <a:r>
              <a:rPr lang="en-US" altLang="en-US" sz="1700" i="1" dirty="0"/>
              <a:t>          (false</a:t>
            </a:r>
            <a:r>
              <a:rPr lang="en-US" altLang="en-US" sz="1700" b="1" dirty="0"/>
              <a:t> and </a:t>
            </a:r>
            <a:r>
              <a:rPr lang="en-US" altLang="en-US" sz="1700" i="1" dirty="0"/>
              <a:t>unknown) = false,</a:t>
            </a:r>
            <a:br>
              <a:rPr lang="en-US" altLang="en-US" sz="1700" i="1" dirty="0"/>
            </a:br>
            <a:r>
              <a:rPr lang="en-US" altLang="en-US" sz="1700" i="1" dirty="0"/>
              <a:t>          (unknown </a:t>
            </a:r>
            <a:r>
              <a:rPr lang="en-US" altLang="en-US" sz="1700" b="1" dirty="0"/>
              <a:t>and</a:t>
            </a:r>
            <a:r>
              <a:rPr lang="en-US" altLang="en-US" sz="1700" i="1" dirty="0"/>
              <a:t> unknown) = unknown</a:t>
            </a:r>
            <a:endParaRPr lang="en-US" altLang="en-US" sz="1700" dirty="0"/>
          </a:p>
          <a:p>
            <a:pPr lvl="1"/>
            <a:r>
              <a:rPr lang="en-US" altLang="en-US" sz="1700" b="1" dirty="0"/>
              <a:t>or:    </a:t>
            </a:r>
            <a:r>
              <a:rPr lang="en-US" altLang="en-US" sz="1700" dirty="0"/>
              <a:t> (</a:t>
            </a:r>
            <a:r>
              <a:rPr lang="en-US" altLang="en-US" sz="1700" i="1" dirty="0"/>
              <a:t>unknown</a:t>
            </a:r>
            <a:r>
              <a:rPr lang="en-US" altLang="en-US" sz="1700" dirty="0"/>
              <a:t> </a:t>
            </a:r>
            <a:r>
              <a:rPr lang="en-US" altLang="en-US" sz="1700" b="1" dirty="0"/>
              <a:t>or</a:t>
            </a:r>
            <a:r>
              <a:rPr lang="en-US" altLang="en-US" sz="1700" dirty="0"/>
              <a:t> </a:t>
            </a:r>
            <a:r>
              <a:rPr lang="en-US" altLang="en-US" sz="1700" i="1" dirty="0"/>
              <a:t>true</a:t>
            </a:r>
            <a:r>
              <a:rPr lang="en-US" altLang="en-US" sz="1700" dirty="0"/>
              <a:t>)   = </a:t>
            </a:r>
            <a:r>
              <a:rPr lang="en-US" altLang="en-US" sz="1700" i="1" dirty="0"/>
              <a:t>true</a:t>
            </a:r>
            <a:r>
              <a:rPr lang="en-US" altLang="en-US" sz="1700" dirty="0"/>
              <a:t>,</a:t>
            </a:r>
            <a:br>
              <a:rPr lang="en-US" altLang="en-US" sz="1700" dirty="0"/>
            </a:br>
            <a:r>
              <a:rPr lang="en-US" altLang="en-US" sz="1700" dirty="0"/>
              <a:t>          (</a:t>
            </a:r>
            <a:r>
              <a:rPr lang="en-US" altLang="en-US" sz="1700" i="1" dirty="0"/>
              <a:t>unknown</a:t>
            </a:r>
            <a:r>
              <a:rPr lang="en-US" altLang="en-US" sz="1700" dirty="0"/>
              <a:t> </a:t>
            </a:r>
            <a:r>
              <a:rPr lang="en-US" altLang="en-US" sz="1700" b="1" dirty="0"/>
              <a:t>or</a:t>
            </a:r>
            <a:r>
              <a:rPr lang="en-US" altLang="en-US" sz="1700" dirty="0"/>
              <a:t> </a:t>
            </a:r>
            <a:r>
              <a:rPr lang="en-US" altLang="en-US" sz="1700" i="1" dirty="0"/>
              <a:t>false</a:t>
            </a:r>
            <a:r>
              <a:rPr lang="en-US" altLang="en-US" sz="1700" dirty="0"/>
              <a:t>)  = </a:t>
            </a:r>
            <a:r>
              <a:rPr lang="en-US" altLang="en-US" sz="1700" i="1" dirty="0"/>
              <a:t>unknown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   (</a:t>
            </a:r>
            <a:r>
              <a:rPr lang="en-US" altLang="en-US" sz="1700" i="1" dirty="0"/>
              <a:t>unknown </a:t>
            </a:r>
            <a:r>
              <a:rPr lang="en-US" altLang="en-US" sz="1700" b="1" dirty="0"/>
              <a:t>or</a:t>
            </a:r>
            <a:r>
              <a:rPr lang="en-US" altLang="en-US" sz="1700" i="1" dirty="0"/>
              <a:t> unknown) = unknown</a:t>
            </a:r>
          </a:p>
          <a:p>
            <a:r>
              <a:rPr lang="en-US" altLang="en-US" sz="1700" dirty="0"/>
              <a:t>Result of </a:t>
            </a:r>
            <a:r>
              <a:rPr lang="en-US" altLang="en-US" sz="1700" b="1" dirty="0"/>
              <a:t>where </a:t>
            </a:r>
            <a:r>
              <a:rPr lang="en-US" altLang="en-US" sz="1700" dirty="0"/>
              <a:t>clause predicate is treated as </a:t>
            </a:r>
            <a:r>
              <a:rPr lang="en-US" altLang="en-US" sz="1700" i="1" dirty="0"/>
              <a:t>false </a:t>
            </a:r>
            <a:r>
              <a:rPr lang="en-US" altLang="en-US" sz="1700" dirty="0"/>
              <a:t>if it evaluates to </a:t>
            </a:r>
            <a:r>
              <a:rPr lang="en-US" altLang="en-US" sz="1700" i="1" dirty="0"/>
              <a:t>unknown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253986" cy="3795204"/>
          </a:xfrm>
        </p:spPr>
        <p:txBody>
          <a:bodyPr/>
          <a:lstStyle/>
          <a:p>
            <a:pPr>
              <a:tabLst>
                <a:tab pos="2222500" algn="l"/>
              </a:tabLst>
            </a:pPr>
            <a:r>
              <a:rPr lang="en-US" altLang="en-US" sz="1700" dirty="0"/>
              <a:t>These functions operate on the multiset of values of a column of a relation, and return a value</a:t>
            </a:r>
          </a:p>
          <a:p>
            <a:pPr>
              <a:buFont typeface="Monotype Sorts" charset="2"/>
              <a:buNone/>
              <a:tabLst>
                <a:tab pos="2222500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: </a:t>
            </a:r>
            <a:r>
              <a:rPr lang="en-US" altLang="en-US" sz="1700" dirty="0"/>
              <a:t>average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min:  </a:t>
            </a:r>
            <a:r>
              <a:rPr lang="en-US" altLang="en-US" sz="1700" dirty="0"/>
              <a:t>minimum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max:  </a:t>
            </a:r>
            <a:r>
              <a:rPr lang="en-US" altLang="en-US" sz="1700" dirty="0"/>
              <a:t>maximum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sum:  </a:t>
            </a:r>
            <a:r>
              <a:rPr lang="en-US" altLang="en-US" sz="1700" dirty="0"/>
              <a:t>sum of values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count:  </a:t>
            </a:r>
            <a:r>
              <a:rPr lang="en-US" altLang="en-US" sz="1700" dirty="0"/>
              <a:t>number of values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 Examples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8075"/>
            <a:ext cx="7681913" cy="4805045"/>
          </a:xfrm>
        </p:spPr>
        <p:txBody>
          <a:bodyPr/>
          <a:lstStyle/>
          <a:p>
            <a:pPr>
              <a:tabLst>
                <a:tab pos="1711325" algn="l"/>
              </a:tabLst>
            </a:pPr>
            <a:r>
              <a:rPr lang="en-US" altLang="en-US" sz="1700" dirty="0"/>
              <a:t>Find the average salary of instructors in the Computer Science department </a:t>
            </a:r>
          </a:p>
          <a:p>
            <a:pPr lvl="1">
              <a:tabLst>
                <a:tab pos="1711325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= 'Comp. Sci.';</a:t>
            </a:r>
          </a:p>
          <a:p>
            <a:pPr>
              <a:tabLst>
                <a:tab pos="1711325" algn="l"/>
              </a:tabLst>
            </a:pPr>
            <a:r>
              <a:rPr kumimoji="0" lang="en-US" altLang="en-US" sz="1700" dirty="0"/>
              <a:t>Find the total number of instructors who teach a course in the Spring 2018 semester</a:t>
            </a:r>
          </a:p>
          <a:p>
            <a:pPr lvl="1">
              <a:tabLst>
                <a:tab pos="1711325" algn="l"/>
              </a:tabLst>
            </a:pPr>
            <a:r>
              <a:rPr kumimoji="0" lang="en-US" altLang="en-US" sz="1700" b="1" dirty="0"/>
              <a:t>select count </a:t>
            </a:r>
            <a:r>
              <a:rPr kumimoji="0" lang="en-US" altLang="en-US" sz="1700" dirty="0"/>
              <a:t>(</a:t>
            </a:r>
            <a:r>
              <a:rPr kumimoji="0" lang="en-US" altLang="en-US" sz="1700" b="1" dirty="0"/>
              <a:t>distinct 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)</a:t>
            </a:r>
            <a:br>
              <a:rPr kumimoji="0" lang="en-US" altLang="en-US" sz="1700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teaches</a:t>
            </a:r>
            <a:br>
              <a:rPr kumimoji="0" lang="en-US" altLang="en-US" sz="1700" i="1" dirty="0"/>
            </a:br>
            <a:r>
              <a:rPr kumimoji="0" lang="en-US" altLang="en-US" sz="1700" b="1" dirty="0"/>
              <a:t>where </a:t>
            </a:r>
            <a:r>
              <a:rPr kumimoji="0" lang="en-US" altLang="en-US" sz="1700" i="1" dirty="0"/>
              <a:t>semester </a:t>
            </a:r>
            <a:r>
              <a:rPr kumimoji="0" lang="en-US" altLang="en-US" sz="1700" dirty="0"/>
              <a:t>= 'Spring' </a:t>
            </a:r>
            <a:r>
              <a:rPr kumimoji="0" lang="en-US" altLang="en-US" sz="1700" b="1" dirty="0"/>
              <a:t>and </a:t>
            </a:r>
            <a:r>
              <a:rPr kumimoji="0" lang="en-US" altLang="en-US" sz="1700" i="1" dirty="0"/>
              <a:t>year </a:t>
            </a:r>
            <a:r>
              <a:rPr kumimoji="0" lang="en-US" altLang="en-US" sz="1700" dirty="0"/>
              <a:t>= 2018;</a:t>
            </a:r>
          </a:p>
          <a:p>
            <a:pPr>
              <a:tabLst>
                <a:tab pos="1711325" algn="l"/>
              </a:tabLst>
            </a:pPr>
            <a:r>
              <a:rPr kumimoji="0" lang="en-US" altLang="en-US" sz="1700" dirty="0"/>
              <a:t>Find the number of tuples in the </a:t>
            </a:r>
            <a:r>
              <a:rPr kumimoji="0" lang="en-US" altLang="en-US" sz="1700" i="1" dirty="0"/>
              <a:t>course </a:t>
            </a:r>
            <a:r>
              <a:rPr kumimoji="0" lang="en-US" altLang="en-US" sz="1700" dirty="0"/>
              <a:t>relation</a:t>
            </a:r>
          </a:p>
          <a:p>
            <a:pPr lvl="1">
              <a:tabLst>
                <a:tab pos="1711325" algn="l"/>
              </a:tabLst>
            </a:pPr>
            <a:r>
              <a:rPr kumimoji="0" lang="en-US" altLang="en-US" sz="1700" b="1" dirty="0"/>
              <a:t>select count </a:t>
            </a:r>
            <a:r>
              <a:rPr kumimoji="0" lang="en-US" altLang="en-US" sz="1700" dirty="0"/>
              <a:t>(*)</a:t>
            </a:r>
            <a:br>
              <a:rPr kumimoji="0" lang="en-US" altLang="en-US" sz="1700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course</a:t>
            </a:r>
            <a:r>
              <a:rPr kumimoji="0" lang="en-US" altLang="en-US" sz="1700" dirty="0"/>
              <a:t>;</a:t>
            </a:r>
          </a:p>
          <a:p>
            <a:pPr lvl="1">
              <a:buNone/>
              <a:tabLst>
                <a:tab pos="1711325" algn="l"/>
              </a:tabLst>
            </a:pPr>
            <a:endParaRPr kumimoji="0" lang="en-US" altLang="en-US" dirty="0"/>
          </a:p>
          <a:p>
            <a:pPr>
              <a:tabLst>
                <a:tab pos="1711325" algn="l"/>
              </a:tabLst>
            </a:pPr>
            <a:endParaRPr lang="en-US" altLang="en-US" dirty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758825" y="2813050"/>
            <a:ext cx="768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800"/>
              <a:t>   </a:t>
            </a:r>
            <a:endParaRPr lang="en-US" altLang="en-US" sz="1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 – Group By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23939"/>
            <a:ext cx="7900162" cy="1292542"/>
          </a:xfrm>
        </p:spPr>
        <p:txBody>
          <a:bodyPr/>
          <a:lstStyle/>
          <a:p>
            <a:pPr>
              <a:tabLst>
                <a:tab pos="625475" algn="l"/>
              </a:tabLst>
            </a:pPr>
            <a:r>
              <a:rPr lang="en-US" altLang="en-US" sz="1700" dirty="0"/>
              <a:t>Find the average salary of instructors in each department</a:t>
            </a:r>
          </a:p>
          <a:p>
            <a:pPr lvl="1">
              <a:tabLst>
                <a:tab pos="625475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avg_salary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;</a:t>
            </a:r>
          </a:p>
          <a:p>
            <a:pPr lvl="1">
              <a:buNone/>
              <a:tabLst>
                <a:tab pos="625475" algn="l"/>
              </a:tabLst>
            </a:pPr>
            <a:endParaRPr lang="en-US" altLang="en-US" sz="1700" dirty="0"/>
          </a:p>
          <a:p>
            <a:pPr lvl="1">
              <a:tabLst>
                <a:tab pos="625475" algn="l"/>
              </a:tabLst>
            </a:pPr>
            <a:endParaRPr lang="en-US" altLang="en-US" dirty="0"/>
          </a:p>
          <a:p>
            <a:pPr lvl="1">
              <a:tabLst>
                <a:tab pos="625475" algn="l"/>
              </a:tabLst>
            </a:pPr>
            <a:endParaRPr lang="en-US" alt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696F0C8-535A-4899-86A4-1FC72B33C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9771" t="2012" r="19587" b="13353"/>
          <a:stretch/>
        </p:blipFill>
        <p:spPr>
          <a:xfrm>
            <a:off x="641556" y="2528706"/>
            <a:ext cx="3930444" cy="341553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1B06BB8-D7A3-4C3D-838A-568EB83A70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1384" t="3188" r="31718" b="23128"/>
          <a:stretch/>
        </p:blipFill>
        <p:spPr>
          <a:xfrm>
            <a:off x="5346097" y="2528706"/>
            <a:ext cx="2426304" cy="223149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Aggregation (Cont.)</a:t>
            </a:r>
          </a:p>
        </p:txBody>
      </p:sp>
      <p:sp>
        <p:nvSpPr>
          <p:cNvPr id="3891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56321" cy="3344099"/>
          </a:xfrm>
        </p:spPr>
        <p:txBody>
          <a:bodyPr/>
          <a:lstStyle/>
          <a:p>
            <a:r>
              <a:rPr lang="en-US" altLang="en-US" sz="1700" dirty="0"/>
              <a:t>Attributes in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clause outside of aggregate functions must appear in </a:t>
            </a:r>
            <a:r>
              <a:rPr lang="en-US" altLang="en-US" sz="1700" b="1" dirty="0"/>
              <a:t>group by</a:t>
            </a:r>
            <a:r>
              <a:rPr lang="en-US" altLang="en-US" sz="1700" dirty="0"/>
              <a:t> list</a:t>
            </a:r>
          </a:p>
          <a:p>
            <a:pPr lvl="1"/>
            <a:r>
              <a:rPr lang="en-US" altLang="en-US" sz="1700" dirty="0"/>
              <a:t>/* erroneous query */</a:t>
            </a:r>
            <a:br>
              <a:rPr lang="en-US" altLang="en-US" sz="1700" dirty="0"/>
            </a:b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ID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;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3925" y="96838"/>
            <a:ext cx="8077200" cy="609600"/>
          </a:xfrm>
        </p:spPr>
        <p:txBody>
          <a:bodyPr/>
          <a:lstStyle/>
          <a:p>
            <a:r>
              <a:rPr lang="en-US" altLang="en-US" sz="2800" dirty="0"/>
              <a:t>Aggregate Functions – Having Clause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113" y="1193800"/>
            <a:ext cx="7829631" cy="3231895"/>
          </a:xfrm>
        </p:spPr>
        <p:txBody>
          <a:bodyPr/>
          <a:lstStyle/>
          <a:p>
            <a:pPr>
              <a:tabLst>
                <a:tab pos="1489075" algn="l"/>
              </a:tabLst>
            </a:pPr>
            <a:r>
              <a:rPr lang="en-US" altLang="en-US" sz="1700" dirty="0"/>
              <a:t>Find the names and average salaries of all departments whose average salary is greater than 42000</a:t>
            </a:r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800" dirty="0"/>
          </a:p>
          <a:p>
            <a:pPr>
              <a:tabLst>
                <a:tab pos="1489075" algn="l"/>
              </a:tabLst>
            </a:pPr>
            <a:r>
              <a:rPr lang="en-US" altLang="en-US" sz="1700" dirty="0"/>
              <a:t>Note: predicates in the </a:t>
            </a:r>
            <a:r>
              <a:rPr lang="en-US" altLang="en-US" sz="1700" b="1" dirty="0"/>
              <a:t>having</a:t>
            </a:r>
            <a:r>
              <a:rPr lang="en-US" altLang="en-US" sz="1700" dirty="0"/>
              <a:t> clause are applied after the formation of groups whereas predicates in the </a:t>
            </a:r>
            <a:r>
              <a:rPr lang="en-US" altLang="en-US" sz="1700" b="1" dirty="0"/>
              <a:t>where</a:t>
            </a:r>
            <a:r>
              <a:rPr lang="en-US" altLang="en-US" sz="1700" dirty="0"/>
              <a:t> clause are applied before forming groups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677988" y="1870710"/>
            <a:ext cx="58610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avg_salary</a:t>
            </a:r>
            <a:endParaRPr lang="en-US" altLang="en-US" sz="1700" i="1" dirty="0"/>
          </a:p>
          <a:p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</a:p>
          <a:p>
            <a:r>
              <a:rPr lang="en-US" altLang="en-US" sz="1700" b="1" dirty="0"/>
              <a:t>having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&gt; 42000;</a:t>
            </a:r>
          </a:p>
        </p:txBody>
      </p:sp>
    </p:spTree>
    <p:extLst>
      <p:ext uri="{BB962C8B-B14F-4D97-AF65-F5344CB8AC3E}">
        <p14:creationId xmlns:p14="http://schemas.microsoft.com/office/powerpoint/2010/main" val="1256658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Nested Subqueries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39813"/>
            <a:ext cx="7656559" cy="4922075"/>
          </a:xfrm>
        </p:spPr>
        <p:txBody>
          <a:bodyPr/>
          <a:lstStyle/>
          <a:p>
            <a:r>
              <a:rPr lang="en-US" altLang="en-US" sz="1700" dirty="0"/>
              <a:t>SQL provides a mechanism for the nesting of subqueries. A </a:t>
            </a:r>
            <a:r>
              <a:rPr lang="en-US" altLang="en-US" sz="1700" b="1" dirty="0">
                <a:solidFill>
                  <a:srgbClr val="002060"/>
                </a:solidFill>
              </a:rPr>
              <a:t>subquery</a:t>
            </a:r>
            <a:r>
              <a:rPr lang="en-US" altLang="en-US" sz="1700" dirty="0"/>
              <a:t> is a </a:t>
            </a:r>
            <a:r>
              <a:rPr lang="en-US" altLang="en-US" sz="1700" b="1" dirty="0"/>
              <a:t>select-from-where</a:t>
            </a:r>
            <a:r>
              <a:rPr lang="en-US" altLang="en-US" sz="1700" dirty="0"/>
              <a:t> expression that is nested within another query.</a:t>
            </a:r>
          </a:p>
          <a:p>
            <a:r>
              <a:rPr lang="en-US" altLang="en-US" sz="1700" dirty="0"/>
              <a:t>The nesting can be done in the following SQL query</a:t>
            </a:r>
            <a:br>
              <a:rPr lang="en-US" altLang="en-US" sz="1700" dirty="0"/>
            </a:b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m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P</a:t>
            </a:r>
          </a:p>
          <a:p>
            <a:pPr>
              <a:buFont typeface="Monotype Sorts" charset="2"/>
              <a:buNone/>
            </a:pPr>
            <a:r>
              <a:rPr lang="en-US" altLang="en-US" sz="800" i="1" dirty="0"/>
              <a:t> 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dirty="0"/>
              <a:t>as follows:</a:t>
            </a:r>
          </a:p>
          <a:p>
            <a:pPr lvl="1"/>
            <a:r>
              <a:rPr lang="en-US" altLang="en-US" sz="1700" b="1" dirty="0"/>
              <a:t>From clause: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i</a:t>
            </a:r>
            <a:r>
              <a:rPr lang="en-US" altLang="en-US" sz="1700" i="1" baseline="-25000" dirty="0"/>
              <a:t> </a:t>
            </a:r>
            <a:r>
              <a:rPr lang="en-US" altLang="en-US" sz="1700" dirty="0"/>
              <a:t> can be replaced by any valid subquery</a:t>
            </a:r>
          </a:p>
          <a:p>
            <a:pPr lvl="1"/>
            <a:r>
              <a:rPr lang="en-US" altLang="en-US" sz="1700" b="1" dirty="0"/>
              <a:t>Where clause: </a:t>
            </a:r>
            <a:r>
              <a:rPr lang="en-US" altLang="en-US" sz="1700" i="1" dirty="0"/>
              <a:t>P</a:t>
            </a:r>
            <a:r>
              <a:rPr lang="en-US" altLang="en-US" sz="1700" dirty="0"/>
              <a:t> can be replaced with an expression of the form: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/>
              <a:t>                </a:t>
            </a:r>
            <a:r>
              <a:rPr lang="en-US" altLang="en-US" sz="1700" i="1" dirty="0"/>
              <a:t>B</a:t>
            </a:r>
            <a:r>
              <a:rPr lang="en-US" altLang="en-US" sz="1700" dirty="0"/>
              <a:t> &lt;operation&gt; (subquery)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/>
              <a:t>     </a:t>
            </a:r>
            <a:r>
              <a:rPr lang="en-US" altLang="en-US" sz="1700" i="1" dirty="0"/>
              <a:t>B</a:t>
            </a:r>
            <a:r>
              <a:rPr lang="en-US" altLang="en-US" sz="1700" dirty="0"/>
              <a:t> is an attribute and &lt;operation&gt; to be defined later.</a:t>
            </a:r>
          </a:p>
          <a:p>
            <a:pPr lvl="1"/>
            <a:r>
              <a:rPr lang="en-US" altLang="en-US" sz="1700" b="1" dirty="0"/>
              <a:t>Select clause: </a:t>
            </a:r>
          </a:p>
          <a:p>
            <a:pPr marL="857250" lvl="2" indent="0">
              <a:buFont typeface="Webdings" panose="05030102010509060703" pitchFamily="18" charset="2"/>
              <a:buNone/>
            </a:pPr>
            <a:r>
              <a:rPr lang="en-US" altLang="en-US" sz="1700" i="1" dirty="0"/>
              <a:t>A</a:t>
            </a:r>
            <a:r>
              <a:rPr lang="en-US" altLang="en-US" sz="1700" i="1" baseline="-25000" dirty="0"/>
              <a:t>i   </a:t>
            </a:r>
            <a:r>
              <a:rPr lang="en-US" altLang="en-US" sz="1700" dirty="0"/>
              <a:t>can be replaced be a subquery that generates a single value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70150"/>
            <a:ext cx="8077200" cy="609600"/>
          </a:xfrm>
        </p:spPr>
        <p:txBody>
          <a:bodyPr/>
          <a:lstStyle/>
          <a:p>
            <a:r>
              <a:rPr lang="en-US" altLang="en-US" dirty="0"/>
              <a:t>Set Membership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Data Definition Language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320" y="1801115"/>
            <a:ext cx="7042361" cy="2563622"/>
          </a:xfrm>
        </p:spPr>
        <p:txBody>
          <a:bodyPr/>
          <a:lstStyle/>
          <a:p>
            <a:r>
              <a:rPr lang="en-US" altLang="en-US" sz="1700" dirty="0"/>
              <a:t>The schema for each relation.</a:t>
            </a:r>
          </a:p>
          <a:p>
            <a:r>
              <a:rPr lang="en-US" altLang="en-US" sz="1700" dirty="0"/>
              <a:t>The type of values associated with each attribute.</a:t>
            </a:r>
          </a:p>
          <a:p>
            <a:r>
              <a:rPr lang="en-US" altLang="en-US" sz="1700" dirty="0"/>
              <a:t>The Integrity constraints</a:t>
            </a:r>
          </a:p>
          <a:p>
            <a:r>
              <a:rPr lang="en-US" altLang="en-US" sz="1700" dirty="0"/>
              <a:t>The set of indices to be maintained for each relation.</a:t>
            </a:r>
          </a:p>
          <a:p>
            <a:r>
              <a:rPr lang="en-US" altLang="en-US" sz="1700" dirty="0"/>
              <a:t>Security and authorization information for each relation.</a:t>
            </a:r>
          </a:p>
          <a:p>
            <a:r>
              <a:rPr lang="en-US" altLang="en-US" sz="1700" dirty="0"/>
              <a:t>The physical storage structure of each relation on disk.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768350" y="1115365"/>
            <a:ext cx="761217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700" dirty="0"/>
              <a:t>The SQL data-definition language (DDL) allows the specification of information about relations, including: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Membership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09663"/>
            <a:ext cx="7648313" cy="5181955"/>
          </a:xfrm>
        </p:spPr>
        <p:txBody>
          <a:bodyPr/>
          <a:lstStyle/>
          <a:p>
            <a:pPr>
              <a:tabLst>
                <a:tab pos="1027113" algn="l"/>
              </a:tabLst>
            </a:pPr>
            <a:r>
              <a:rPr lang="en-US" altLang="en-US" sz="1700" dirty="0"/>
              <a:t>Find courses offered in Fall 2017 and in Spring 2018</a:t>
            </a:r>
          </a:p>
          <a:p>
            <a:pPr>
              <a:tabLst>
                <a:tab pos="1027113" algn="l"/>
              </a:tabLst>
            </a:pPr>
            <a:endParaRPr lang="en-US" altLang="en-US" sz="1700" dirty="0"/>
          </a:p>
          <a:p>
            <a:pPr>
              <a:tabLst>
                <a:tab pos="1027113" algn="l"/>
              </a:tabLst>
            </a:pPr>
            <a:endParaRPr lang="en-US" altLang="en-US" sz="1700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r>
              <a:rPr lang="en-US" altLang="en-US" sz="1700" dirty="0"/>
              <a:t>Find courses offered in Fall 2017 but not in Spring 2018</a:t>
            </a: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1625600" y="1565460"/>
            <a:ext cx="62166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distinct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2017 </a:t>
            </a:r>
            <a:r>
              <a:rPr lang="en-US" altLang="en-US" sz="1600" b="1" dirty="0"/>
              <a:t>and 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</a:t>
            </a:r>
            <a:r>
              <a:rPr lang="en-US" altLang="en-US" sz="1600" b="1" dirty="0"/>
              <a:t>in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                                 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                                 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2018);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625600" y="3693385"/>
            <a:ext cx="65865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distinct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2017 </a:t>
            </a:r>
            <a:r>
              <a:rPr lang="en-US" altLang="en-US" sz="1600" b="1" dirty="0"/>
              <a:t>and 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not in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                                        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                                        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2018);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Membership (Cont.)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3753"/>
            <a:ext cx="7665436" cy="5069783"/>
          </a:xfrm>
        </p:spPr>
        <p:txBody>
          <a:bodyPr/>
          <a:lstStyle/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Name all instructors whose name is neither “Mozart” nor Einstein”</a:t>
            </a:r>
          </a:p>
          <a:p>
            <a:pPr marL="0" indent="0" defTabSz="915988">
              <a:buNone/>
              <a:tabLst>
                <a:tab pos="684213" algn="l"/>
                <a:tab pos="1250950" algn="l"/>
              </a:tabLst>
            </a:pPr>
            <a:endParaRPr lang="en-US" altLang="en-US" sz="800" dirty="0"/>
          </a:p>
          <a:p>
            <a:pPr>
              <a:spcBef>
                <a:spcPts val="0"/>
              </a:spcBef>
              <a:buNone/>
            </a:pPr>
            <a:r>
              <a:rPr lang="en-US" altLang="en-US" sz="1700" dirty="0"/>
              <a:t>                 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name</a:t>
            </a:r>
            <a:endParaRPr lang="en-US" altLang="en-US" sz="1700" dirty="0"/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from </a:t>
            </a:r>
            <a:r>
              <a:rPr lang="en-US" altLang="en-US" sz="1700" i="1" dirty="0"/>
              <a:t>instructor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where </a:t>
            </a:r>
            <a:r>
              <a:rPr lang="en-US" altLang="en-US" sz="1700" dirty="0"/>
              <a:t> </a:t>
            </a:r>
            <a:r>
              <a:rPr lang="en-US" altLang="en-US" sz="1700" i="1" dirty="0"/>
              <a:t>name </a:t>
            </a:r>
            <a:r>
              <a:rPr lang="en-US" altLang="en-US" sz="1700" b="1" dirty="0"/>
              <a:t>not in </a:t>
            </a:r>
            <a:r>
              <a:rPr lang="en-US" altLang="en-US" sz="1700" dirty="0"/>
              <a:t>('Mozart', 'Einstein') </a:t>
            </a:r>
          </a:p>
          <a:p>
            <a:pPr>
              <a:buNone/>
            </a:pPr>
            <a:endParaRPr lang="en-US" altLang="en-US" sz="800" dirty="0"/>
          </a:p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Find the total number of (distinct) students who have taken course sections taught by the instructor with </a:t>
            </a:r>
            <a:r>
              <a:rPr lang="en-US" altLang="en-US" sz="1700" i="1" dirty="0"/>
              <a:t>ID </a:t>
            </a:r>
            <a:r>
              <a:rPr lang="en-US" altLang="en-US" sz="1700" dirty="0"/>
              <a:t>10101</a:t>
            </a:r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800" dirty="0"/>
          </a:p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Note: Above query can be written in a much simpler manner.  </a:t>
            </a:r>
            <a:br>
              <a:rPr lang="en-US" altLang="en-US" sz="1700" dirty="0"/>
            </a:br>
            <a:r>
              <a:rPr lang="en-US" altLang="en-US" sz="1700" dirty="0"/>
              <a:t>The formulation above is simply to illustrate SQL features</a:t>
            </a:r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i="1" dirty="0"/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803745" y="3311288"/>
            <a:ext cx="643473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select count </a:t>
            </a:r>
            <a:r>
              <a:rPr lang="en-US" altLang="en-US" sz="1700" dirty="0"/>
              <a:t>(</a:t>
            </a:r>
            <a:r>
              <a:rPr lang="en-US" altLang="en-US" sz="1700" b="1" dirty="0"/>
              <a:t>distinct </a:t>
            </a:r>
            <a:r>
              <a:rPr lang="en-US" altLang="en-US" sz="1700" i="1" dirty="0"/>
              <a:t>ID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from </a:t>
            </a:r>
            <a:r>
              <a:rPr lang="en-US" altLang="en-US" sz="1700" i="1" dirty="0"/>
              <a:t>takes</a:t>
            </a:r>
          </a:p>
          <a:p>
            <a:r>
              <a:rPr lang="en-US" altLang="en-US" sz="1700" b="1" dirty="0"/>
              <a:t>where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,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) </a:t>
            </a:r>
            <a:r>
              <a:rPr lang="en-US" altLang="en-US" sz="1700" b="1" dirty="0"/>
              <a:t>in 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, </a:t>
            </a:r>
            <a:r>
              <a:rPr lang="en-US" altLang="en-US" sz="1700" i="1" dirty="0"/>
              <a:t>year</a:t>
            </a:r>
          </a:p>
          <a:p>
            <a:r>
              <a:rPr lang="en-US" altLang="en-US" sz="1700" b="1" dirty="0"/>
              <a:t>                                 from </a:t>
            </a:r>
            <a:r>
              <a:rPr lang="en-US" altLang="en-US" sz="1700" i="1" dirty="0"/>
              <a:t>teaches</a:t>
            </a:r>
          </a:p>
          <a:p>
            <a:r>
              <a:rPr lang="en-US" altLang="en-US" sz="1700" b="1" dirty="0"/>
              <a:t>                                 where </a:t>
            </a:r>
            <a:r>
              <a:rPr lang="en-US" altLang="en-US" sz="1700" i="1" dirty="0"/>
              <a:t>teaches</a:t>
            </a:r>
            <a:r>
              <a:rPr lang="en-US" altLang="en-US" sz="1700" dirty="0"/>
              <a:t>.</a:t>
            </a:r>
            <a:r>
              <a:rPr lang="en-US" altLang="en-US" sz="1700" i="1" dirty="0"/>
              <a:t>ID</a:t>
            </a:r>
            <a:r>
              <a:rPr lang="en-US" altLang="en-US" sz="1700" dirty="0"/>
              <a:t>= 10101);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70150"/>
            <a:ext cx="8077200" cy="609600"/>
          </a:xfrm>
        </p:spPr>
        <p:txBody>
          <a:bodyPr/>
          <a:lstStyle/>
          <a:p>
            <a:r>
              <a:rPr lang="en-US" altLang="en-US" dirty="0"/>
              <a:t>Subqueries in the From Clause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Subqueries in the Form Clause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9912"/>
            <a:ext cx="7443495" cy="4876800"/>
          </a:xfrm>
        </p:spPr>
        <p:txBody>
          <a:bodyPr/>
          <a:lstStyle/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SQL allows a subquery expression to be used in the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clause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Find the average instructors’ salaries of those departments where the average salary is greater than $42,000.”</a:t>
            </a:r>
          </a:p>
          <a:p>
            <a:pPr lvl="1"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dirty="0"/>
              <a:t>(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> </a:t>
            </a:r>
            <a:r>
              <a:rPr lang="en-US" altLang="en-US" sz="1700" dirty="0"/>
              <a:t>&gt; 42000;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Note that we do not need to use the </a:t>
            </a:r>
            <a:r>
              <a:rPr lang="en-US" altLang="en-US" sz="1700" b="1" dirty="0"/>
              <a:t>having </a:t>
            </a:r>
            <a:r>
              <a:rPr lang="en-US" altLang="en-US" sz="1700" dirty="0"/>
              <a:t>clause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Another way to write above query</a:t>
            </a:r>
          </a:p>
          <a:p>
            <a:pPr marL="0" indent="0"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800" dirty="0"/>
              <a:t> 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dirty="0"/>
              <a:t>(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           as </a:t>
            </a:r>
            <a:r>
              <a:rPr lang="en-US" altLang="en-US" sz="1700" i="1" dirty="0" err="1"/>
              <a:t>dept_avg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r>
              <a:rPr lang="en-US" altLang="en-US" sz="1700" dirty="0"/>
              <a:t>)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where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> </a:t>
            </a:r>
            <a:r>
              <a:rPr lang="en-US" altLang="en-US" sz="1700" dirty="0"/>
              <a:t>&gt; 42000;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endParaRPr lang="en-US" altLang="en-US" dirty="0"/>
          </a:p>
          <a:p>
            <a:pPr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Scalar Subquery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546594" cy="4721796"/>
          </a:xfrm>
        </p:spPr>
        <p:txBody>
          <a:bodyPr/>
          <a:lstStyle/>
          <a:p>
            <a:r>
              <a:rPr lang="en-US" altLang="en-US" sz="1700" dirty="0"/>
              <a:t>Scalar subquery is one which is used where a single value is expected</a:t>
            </a:r>
          </a:p>
          <a:p>
            <a:r>
              <a:rPr lang="en-US" altLang="en-US" sz="1700" dirty="0"/>
              <a:t>List all departments along with the number of instructors in each department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	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br>
              <a:rPr lang="en-US" altLang="en-US" sz="1700" dirty="0"/>
            </a:br>
            <a:r>
              <a:rPr lang="en-US" altLang="en-US" sz="1700" dirty="0"/>
              <a:t>             ( </a:t>
            </a:r>
            <a:r>
              <a:rPr lang="en-US" altLang="en-US" sz="1700" b="1" dirty="0"/>
              <a:t>select count</a:t>
            </a:r>
            <a:r>
              <a:rPr lang="en-US" altLang="en-US" sz="1700" dirty="0"/>
              <a:t>(*) </a:t>
            </a:r>
            <a:br>
              <a:rPr lang="en-US" altLang="en-US" sz="1700" dirty="0"/>
            </a:br>
            <a:r>
              <a:rPr lang="en-US" altLang="en-US" sz="1700" dirty="0"/>
              <a:t>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 </a:t>
            </a:r>
            <a:br>
              <a:rPr lang="en-US" altLang="en-US" sz="1700" i="1" dirty="0"/>
            </a:br>
            <a:r>
              <a:rPr lang="en-US" altLang="en-US" sz="1700" i="1" dirty="0"/>
              <a:t>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department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instructor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num_instructors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;</a:t>
            </a:r>
          </a:p>
          <a:p>
            <a:r>
              <a:rPr lang="en-US" altLang="en-US" sz="1700" dirty="0"/>
              <a:t>Runtime error if subquery returns more than one result tuple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12713"/>
            <a:ext cx="8077200" cy="609600"/>
          </a:xfrm>
        </p:spPr>
        <p:txBody>
          <a:bodyPr/>
          <a:lstStyle/>
          <a:p>
            <a:r>
              <a:rPr lang="en-US" altLang="en-US" sz="2800" dirty="0"/>
              <a:t>Modification of the Database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45219"/>
            <a:ext cx="7420668" cy="3134173"/>
          </a:xfrm>
        </p:spPr>
        <p:txBody>
          <a:bodyPr/>
          <a:lstStyle/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Deletion of tuples from a given relation.</a:t>
            </a:r>
            <a:endParaRPr lang="en-US" altLang="en-US" sz="1700" dirty="0">
              <a:latin typeface="Century Gothic" panose="020B0502020202020204" pitchFamily="34" charset="0"/>
            </a:endParaRP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Insertion of new tuples into a given relation</a:t>
            </a: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Updating of values in some tuples in a given relation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67450"/>
            <a:ext cx="8077200" cy="609600"/>
          </a:xfrm>
        </p:spPr>
        <p:txBody>
          <a:bodyPr/>
          <a:lstStyle/>
          <a:p>
            <a:r>
              <a:rPr lang="en-US" altLang="en-US" sz="2800" dirty="0"/>
              <a:t>Deletion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6" y="1143064"/>
            <a:ext cx="7634796" cy="5175250"/>
          </a:xfrm>
        </p:spPr>
        <p:txBody>
          <a:bodyPr/>
          <a:lstStyle/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Delete all instructors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delete from </a:t>
            </a:r>
            <a:r>
              <a:rPr lang="en-US" altLang="en-US" sz="1700" i="1" dirty="0"/>
              <a:t>instructor</a:t>
            </a:r>
            <a:r>
              <a:rPr lang="en-US" altLang="en-US" sz="1700" dirty="0">
                <a:latin typeface="Century Gothic" panose="020B0502020202020204" pitchFamily="34" charset="0"/>
              </a:rPr>
              <a:t> 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endParaRPr lang="en-US" altLang="en-US" sz="800" dirty="0">
              <a:latin typeface="Century Gothic" panose="020B0502020202020204" pitchFamily="34" charset="0"/>
            </a:endParaRP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Delete all instructors from the Finance department</a:t>
            </a:r>
            <a:br>
              <a:rPr lang="en-US" altLang="en-US" sz="1700" dirty="0"/>
            </a:br>
            <a:r>
              <a:rPr lang="en-US" altLang="en-US" sz="1700" dirty="0"/>
              <a:t>                     </a:t>
            </a:r>
            <a:r>
              <a:rPr lang="en-US" altLang="en-US" sz="1700" b="1" dirty="0"/>
              <a:t>delete 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= 'Finance’;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i="1" dirty="0"/>
              <a:t>Delete all tuples in the instructor relation for those instructors associated with a department located in the Watson building.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1700" b="1" dirty="0"/>
              <a:t>	                     delete 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 name </a:t>
            </a:r>
            <a:r>
              <a:rPr lang="en-US" altLang="en-US" sz="1700" b="1" dirty="0"/>
              <a:t>in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 name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building </a:t>
            </a:r>
            <a:r>
              <a:rPr lang="en-US" altLang="en-US" sz="1700" dirty="0"/>
              <a:t>= 'Watson');</a:t>
            </a:r>
          </a:p>
          <a:p>
            <a:pPr>
              <a:tabLst>
                <a:tab pos="1652588" algn="l"/>
                <a:tab pos="2633663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Deletion (Cont.)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7471"/>
            <a:ext cx="7875778" cy="814387"/>
          </a:xfrm>
        </p:spPr>
        <p:txBody>
          <a:bodyPr/>
          <a:lstStyle/>
          <a:p>
            <a:pPr>
              <a:tabLst>
                <a:tab pos="1370013" algn="l"/>
                <a:tab pos="3140075" algn="l"/>
              </a:tabLst>
            </a:pPr>
            <a:r>
              <a:rPr lang="en-US" altLang="en-US" sz="1700" dirty="0"/>
              <a:t>Delete all instructors whose salary is less than the average salary of instructors</a:t>
            </a:r>
          </a:p>
          <a:p>
            <a:pPr>
              <a:tabLst>
                <a:tab pos="1370013" algn="l"/>
                <a:tab pos="3140075" algn="l"/>
              </a:tabLst>
            </a:pPr>
            <a:endParaRPr lang="en-US" altLang="en-US" dirty="0"/>
          </a:p>
          <a:p>
            <a:pPr>
              <a:tabLst>
                <a:tab pos="1370013" algn="l"/>
                <a:tab pos="3140075" algn="l"/>
              </a:tabLst>
            </a:pPr>
            <a:endParaRPr lang="en-US" altLang="en-US" sz="1700" dirty="0"/>
          </a:p>
          <a:p>
            <a:pPr>
              <a:tabLst>
                <a:tab pos="1370013" algn="l"/>
                <a:tab pos="3140075" algn="l"/>
              </a:tabLst>
            </a:pPr>
            <a:endParaRPr lang="en-US" altLang="en-US" dirty="0"/>
          </a:p>
          <a:p>
            <a:pPr lvl="1">
              <a:tabLst>
                <a:tab pos="1370013" algn="l"/>
                <a:tab pos="3140075" algn="l"/>
              </a:tabLst>
            </a:pPr>
            <a:r>
              <a:rPr lang="en-US" altLang="en-US" dirty="0"/>
              <a:t>Problem:  as we delete tuples from </a:t>
            </a:r>
            <a:r>
              <a:rPr lang="en-US" altLang="en-US" i="1" dirty="0"/>
              <a:t>instructor</a:t>
            </a:r>
            <a:r>
              <a:rPr lang="en-US" altLang="en-US" dirty="0"/>
              <a:t>, the average salary changes</a:t>
            </a:r>
          </a:p>
          <a:p>
            <a:pPr lvl="1">
              <a:tabLst>
                <a:tab pos="1370013" algn="l"/>
                <a:tab pos="3140075" algn="l"/>
              </a:tabLst>
            </a:pPr>
            <a:r>
              <a:rPr lang="en-US" altLang="en-US" dirty="0"/>
              <a:t>Solution used in SQL:</a:t>
            </a:r>
          </a:p>
          <a:p>
            <a:pPr marL="1200150" lvl="2" indent="-342900">
              <a:buFont typeface="+mj-lt"/>
              <a:buAutoNum type="arabicPeriod"/>
              <a:tabLst>
                <a:tab pos="1370013" algn="l"/>
                <a:tab pos="3140075" algn="l"/>
              </a:tabLst>
            </a:pPr>
            <a:r>
              <a:rPr lang="en-US" altLang="en-US" dirty="0"/>
              <a:t>First, compute </a:t>
            </a:r>
            <a:r>
              <a:rPr lang="en-US" altLang="en-US" b="1" dirty="0" err="1"/>
              <a:t>avg</a:t>
            </a:r>
            <a:r>
              <a:rPr lang="en-US" altLang="en-US" dirty="0"/>
              <a:t> (salary) and find all tuples to delete</a:t>
            </a:r>
          </a:p>
          <a:p>
            <a:pPr marL="1200150" lvl="2" indent="-342900">
              <a:buFont typeface="+mj-lt"/>
              <a:buAutoNum type="arabicPeriod"/>
              <a:tabLst>
                <a:tab pos="1370013" algn="l"/>
                <a:tab pos="3140075" algn="l"/>
              </a:tabLst>
            </a:pPr>
            <a:r>
              <a:rPr lang="en-US" altLang="en-US" dirty="0"/>
              <a:t>Next, delete all tuples found above (without recomputing </a:t>
            </a:r>
            <a:r>
              <a:rPr lang="en-US" altLang="en-US" b="1" dirty="0" err="1"/>
              <a:t>avg</a:t>
            </a:r>
            <a:r>
              <a:rPr lang="en-US" altLang="en-US" dirty="0"/>
              <a:t> or retesting the tuples)</a:t>
            </a:r>
          </a:p>
          <a:p>
            <a:pPr lvl="1">
              <a:tabLst>
                <a:tab pos="1370013" algn="l"/>
                <a:tab pos="3140075" algn="l"/>
              </a:tabLst>
            </a:pPr>
            <a:endParaRPr lang="en-US" altLang="en-US" dirty="0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526959" y="1692402"/>
            <a:ext cx="6385650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700" b="1" dirty="0"/>
              <a:t>delete from </a:t>
            </a:r>
            <a:r>
              <a:rPr kumimoji="1" lang="en-US" altLang="en-US" sz="1700" i="1" dirty="0"/>
              <a:t>instructor</a:t>
            </a:r>
          </a:p>
          <a:p>
            <a:r>
              <a:rPr kumimoji="1" lang="en-US" altLang="en-US" sz="1700" b="1" dirty="0"/>
              <a:t>where </a:t>
            </a:r>
            <a:r>
              <a:rPr kumimoji="1" lang="en-US" altLang="en-US" sz="1700" i="1" dirty="0"/>
              <a:t>salary </a:t>
            </a:r>
            <a:r>
              <a:rPr kumimoji="1" lang="en-US" altLang="en-US" sz="1700" dirty="0"/>
              <a:t>&lt; (</a:t>
            </a:r>
            <a:r>
              <a:rPr kumimoji="1" lang="en-US" altLang="en-US" sz="1700" b="1" dirty="0"/>
              <a:t>select </a:t>
            </a:r>
            <a:r>
              <a:rPr kumimoji="1" lang="en-US" altLang="en-US" sz="1700" b="1" dirty="0" err="1"/>
              <a:t>avg</a:t>
            </a:r>
            <a:r>
              <a:rPr kumimoji="1" lang="en-US" altLang="en-US" sz="1700" b="1" dirty="0"/>
              <a:t> </a:t>
            </a:r>
            <a:r>
              <a:rPr kumimoji="1" lang="en-US" altLang="en-US" sz="1700" dirty="0"/>
              <a:t>(</a:t>
            </a:r>
            <a:r>
              <a:rPr kumimoji="1" lang="en-US" altLang="en-US" sz="1700" i="1" dirty="0"/>
              <a:t>salary</a:t>
            </a:r>
            <a:r>
              <a:rPr kumimoji="1" lang="en-US" altLang="en-US" sz="1700" dirty="0"/>
              <a:t>) </a:t>
            </a:r>
          </a:p>
          <a:p>
            <a:r>
              <a:rPr kumimoji="1" lang="en-US" altLang="en-US" sz="1700" b="1" dirty="0"/>
              <a:t>                           from </a:t>
            </a:r>
            <a:r>
              <a:rPr kumimoji="1" lang="en-US" altLang="en-US" sz="1700" i="1" dirty="0"/>
              <a:t>instructor</a:t>
            </a:r>
            <a:r>
              <a:rPr kumimoji="1" lang="en-US" altLang="en-US" sz="1700" dirty="0"/>
              <a:t>);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277813"/>
            <a:ext cx="8077200" cy="457200"/>
          </a:xfrm>
        </p:spPr>
        <p:txBody>
          <a:bodyPr/>
          <a:lstStyle/>
          <a:p>
            <a:r>
              <a:rPr lang="en-US" altLang="en-US" sz="2800" dirty="0"/>
              <a:t>Insertion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135412"/>
            <a:ext cx="7652552" cy="4587176"/>
          </a:xfrm>
        </p:spPr>
        <p:txBody>
          <a:bodyPr/>
          <a:lstStyle/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Add a new tuple to </a:t>
            </a:r>
            <a:r>
              <a:rPr lang="en-US" altLang="en-US" sz="1700" i="1" dirty="0"/>
              <a:t>course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b="1" dirty="0"/>
              <a:t>	      insert into </a:t>
            </a:r>
            <a:r>
              <a:rPr lang="en-US" altLang="en-US" sz="1700" i="1" dirty="0"/>
              <a:t>course</a:t>
            </a:r>
            <a:br>
              <a:rPr lang="en-US" altLang="en-US" sz="1700" i="1" dirty="0"/>
            </a:br>
            <a:r>
              <a:rPr lang="en-US" altLang="en-US" sz="1700" i="1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('CS-437', 'Database Systems', 'Comp. Sci.', 4);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or equivalently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dirty="0"/>
              <a:t>           </a:t>
            </a:r>
            <a:r>
              <a:rPr lang="en-US" altLang="en-US" sz="1700" b="1" dirty="0"/>
              <a:t>insert into </a:t>
            </a:r>
            <a:r>
              <a:rPr lang="en-US" altLang="en-US" sz="1700" i="1" dirty="0"/>
              <a:t>course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title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('CS-437', 'Database Systems', 'Comp. Sci.', 4);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Add a new tuple to </a:t>
            </a:r>
            <a:r>
              <a:rPr lang="en-US" altLang="en-US" sz="1700" i="1" dirty="0"/>
              <a:t>student  </a:t>
            </a:r>
            <a:r>
              <a:rPr lang="en-US" altLang="en-US" sz="1700" dirty="0"/>
              <a:t>with </a:t>
            </a:r>
            <a:r>
              <a:rPr lang="en-US" altLang="en-US" sz="1700" i="1" dirty="0"/>
              <a:t>tot_creds </a:t>
            </a:r>
            <a:r>
              <a:rPr lang="en-US" altLang="en-US" sz="1700" dirty="0"/>
              <a:t>set to null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b="1" dirty="0"/>
              <a:t>	      insert into </a:t>
            </a:r>
            <a:r>
              <a:rPr lang="en-US" altLang="en-US" sz="1700" i="1" dirty="0"/>
              <a:t>student</a:t>
            </a:r>
            <a:br>
              <a:rPr lang="en-US" altLang="en-US" sz="1700" i="1" dirty="0"/>
            </a:br>
            <a:r>
              <a:rPr lang="en-US" altLang="en-US" sz="1700" i="1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('3003', 'Green', 'Finance', </a:t>
            </a:r>
            <a:r>
              <a:rPr lang="en-US" altLang="en-US" sz="1700" i="1" dirty="0"/>
              <a:t>null</a:t>
            </a:r>
            <a:r>
              <a:rPr lang="en-US" altLang="en-US" sz="1700" dirty="0"/>
              <a:t>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246063"/>
            <a:ext cx="8058150" cy="457200"/>
          </a:xfrm>
        </p:spPr>
        <p:txBody>
          <a:bodyPr/>
          <a:lstStyle/>
          <a:p>
            <a:r>
              <a:rPr lang="en-US" altLang="en-US" sz="2800" dirty="0"/>
              <a:t>Insertion (Cont.)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113" y="1106488"/>
            <a:ext cx="7561407" cy="5074856"/>
          </a:xfrm>
        </p:spPr>
        <p:txBody>
          <a:bodyPr/>
          <a:lstStyle/>
          <a:p>
            <a:pPr>
              <a:tabLst>
                <a:tab pos="908050" algn="l"/>
              </a:tabLst>
            </a:pPr>
            <a:r>
              <a:rPr lang="en-US" altLang="en-US" sz="1700" dirty="0"/>
              <a:t>Make each student in the Music department who has earned more than 144 credit hours an instructor in the Music department with a salary of  $18,000.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	    </a:t>
            </a:r>
            <a:r>
              <a:rPr lang="en-US" altLang="en-US" sz="1700" b="1" dirty="0"/>
              <a:t>insert into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ID, name, dept_name, 18000</a:t>
            </a:r>
            <a:br>
              <a:rPr lang="en-US" altLang="en-US" sz="1700" i="1" dirty="0"/>
            </a:br>
            <a:r>
              <a:rPr lang="en-US" altLang="en-US" sz="1700" i="1" dirty="0"/>
              <a:t>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  student </a:t>
            </a:r>
            <a:br>
              <a:rPr lang="en-US" altLang="en-US" sz="1700" i="1" dirty="0"/>
            </a:br>
            <a:r>
              <a:rPr lang="en-US" altLang="en-US" sz="1700" i="1" dirty="0"/>
              <a:t>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  dept_name = '</a:t>
            </a:r>
            <a:r>
              <a:rPr lang="en-US" altLang="en-US" sz="1700" dirty="0"/>
              <a:t>Music'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total_cred</a:t>
            </a:r>
            <a:r>
              <a:rPr lang="en-US" altLang="en-US" sz="1700" b="1" dirty="0"/>
              <a:t> </a:t>
            </a:r>
            <a:r>
              <a:rPr lang="en-US" altLang="en-US" sz="1700" dirty="0"/>
              <a:t>&gt;</a:t>
            </a:r>
            <a:r>
              <a:rPr lang="en-US" altLang="en-US" sz="1700" b="1" dirty="0"/>
              <a:t> </a:t>
            </a:r>
            <a:r>
              <a:rPr lang="en-US" altLang="en-US" sz="1700" dirty="0"/>
              <a:t>144;</a:t>
            </a:r>
            <a:endParaRPr lang="en-US" altLang="en-US" i="1" dirty="0"/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800" i="1" dirty="0"/>
              <a:t> </a:t>
            </a:r>
          </a:p>
          <a:p>
            <a:pPr>
              <a:tabLst>
                <a:tab pos="908050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/>
              <a:t>select from where</a:t>
            </a:r>
            <a:r>
              <a:rPr lang="en-US" altLang="en-US" sz="1700" dirty="0"/>
              <a:t> statement is evaluated fully before any of its results are inserted into the relation.  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Otherwise queries like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  	</a:t>
            </a:r>
            <a:r>
              <a:rPr lang="en-US" altLang="en-US" sz="1700" b="1" dirty="0"/>
              <a:t>insert into</a:t>
            </a:r>
            <a:r>
              <a:rPr lang="en-US" altLang="en-US" sz="1700" dirty="0"/>
              <a:t> </a:t>
            </a:r>
            <a:r>
              <a:rPr lang="en-US" altLang="en-US" sz="1700" i="1" dirty="0"/>
              <a:t>table</a:t>
            </a:r>
            <a:r>
              <a:rPr lang="en-US" altLang="en-US" sz="1700" dirty="0"/>
              <a:t>1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* 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table</a:t>
            </a:r>
            <a:r>
              <a:rPr lang="en-US" altLang="en-US" sz="1700" dirty="0"/>
              <a:t>1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  would cause problem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Domain Types in SQL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55256"/>
            <a:ext cx="7692898" cy="46359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char(n).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Fixed length character string, with user-specified length </a:t>
            </a:r>
            <a:r>
              <a:rPr lang="en-US" altLang="en-US" sz="1700" i="1" dirty="0"/>
              <a:t>n.</a:t>
            </a:r>
            <a:endParaRPr lang="en-US" altLang="en-US" sz="1700" dirty="0"/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varchar(n). 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Variable length character strings, with user-specified maximum length </a:t>
            </a:r>
            <a:r>
              <a:rPr lang="en-US" altLang="en-US" sz="1700" i="1" dirty="0"/>
              <a:t>n.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int.</a:t>
            </a:r>
            <a:r>
              <a:rPr lang="en-US" altLang="en-US" sz="1700" b="1" dirty="0"/>
              <a:t>  </a:t>
            </a:r>
            <a:r>
              <a:rPr lang="en-US" altLang="en-US" sz="1700" dirty="0"/>
              <a:t>Integer (a finite subset of the integers that is machine-dependent).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 err="1">
                <a:solidFill>
                  <a:srgbClr val="002060"/>
                </a:solidFill>
              </a:rPr>
              <a:t>smallint</a:t>
            </a:r>
            <a:r>
              <a:rPr lang="en-US" altLang="en-US" sz="1700" b="1" dirty="0">
                <a:solidFill>
                  <a:srgbClr val="002060"/>
                </a:solidFill>
              </a:rPr>
              <a:t>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Small integer (a machine-dependent subset of the integer domain type).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numeric(</a:t>
            </a:r>
            <a:r>
              <a:rPr lang="en-US" altLang="en-US" sz="1700" b="1" dirty="0" err="1">
                <a:solidFill>
                  <a:srgbClr val="002060"/>
                </a:solidFill>
              </a:rPr>
              <a:t>p,d</a:t>
            </a:r>
            <a:r>
              <a:rPr lang="en-US" altLang="en-US" sz="1700" b="1" dirty="0">
                <a:solidFill>
                  <a:srgbClr val="002060"/>
                </a:solidFill>
              </a:rPr>
              <a:t>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Fixed point number, with user-specified precision of </a:t>
            </a:r>
            <a:r>
              <a:rPr lang="en-US" altLang="en-US" sz="1700" i="1" dirty="0"/>
              <a:t>p</a:t>
            </a:r>
            <a:r>
              <a:rPr lang="en-US" altLang="en-US" sz="1700" dirty="0"/>
              <a:t> digits, with </a:t>
            </a:r>
            <a:r>
              <a:rPr lang="en-US" altLang="en-US" sz="1700" i="1" dirty="0"/>
              <a:t>d</a:t>
            </a:r>
            <a:r>
              <a:rPr lang="en-US" altLang="en-US" sz="1700" dirty="0"/>
              <a:t> digits to the right of decimal point.  (ex.,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(3,1), allows 44.5 to be stores exactly, but not 444.5 or 0.32)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real, double precision.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Floating point and double-precision floating point numbers, with machine-dependent precision.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float(n).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Floating point number, with user-specified precision of at least </a:t>
            </a:r>
            <a:r>
              <a:rPr lang="en-US" altLang="en-US" sz="1700" i="1" dirty="0"/>
              <a:t>n</a:t>
            </a:r>
            <a:r>
              <a:rPr lang="en-US" altLang="en-US" sz="1700" dirty="0"/>
              <a:t> digits.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More are covered in Chapter 4.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23825"/>
            <a:ext cx="8077200" cy="609600"/>
          </a:xfrm>
        </p:spPr>
        <p:txBody>
          <a:bodyPr/>
          <a:lstStyle/>
          <a:p>
            <a:r>
              <a:rPr lang="en-US" altLang="en-US" sz="2800" dirty="0"/>
              <a:t>Updates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105345"/>
            <a:ext cx="7634796" cy="4876800"/>
          </a:xfrm>
        </p:spPr>
        <p:txBody>
          <a:bodyPr/>
          <a:lstStyle/>
          <a:p>
            <a:pPr>
              <a:tabLst>
                <a:tab pos="2336800" algn="l"/>
              </a:tabLst>
            </a:pPr>
            <a:r>
              <a:rPr lang="en-US" altLang="en-US" sz="1700" dirty="0"/>
              <a:t>Give  a  5% salary raise to all instructors</a:t>
            </a:r>
          </a:p>
          <a:p>
            <a:pPr lvl="1">
              <a:buFont typeface="Monotype Sorts" charset="2"/>
              <a:buNone/>
              <a:tabLst>
                <a:tab pos="2336800" algn="l"/>
              </a:tabLst>
            </a:pPr>
            <a:r>
              <a:rPr lang="en-US" altLang="en-US" sz="1700" dirty="0"/>
              <a:t>	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</a:p>
          <a:p>
            <a:pPr>
              <a:tabLst>
                <a:tab pos="2336800" algn="l"/>
              </a:tabLst>
            </a:pPr>
            <a:r>
              <a:rPr lang="en-US" altLang="en-US" sz="1700" dirty="0"/>
              <a:t>Give  a 5% salary raise to those instructors who </a:t>
            </a:r>
            <a:r>
              <a:rPr lang="en-US" altLang="en-US" dirty="0"/>
              <a:t>earn</a:t>
            </a:r>
            <a:r>
              <a:rPr lang="en-US" altLang="en-US" sz="1700" dirty="0"/>
              <a:t> less than 70000</a:t>
            </a:r>
            <a:r>
              <a:rPr lang="en-US" altLang="en-US" sz="1700" dirty="0">
                <a:sym typeface="Symbol" panose="05050102010706020507" pitchFamily="18" charset="2"/>
              </a:rPr>
              <a:t/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 70000;</a:t>
            </a:r>
          </a:p>
          <a:p>
            <a:pPr>
              <a:tabLst>
                <a:tab pos="2336800" algn="l"/>
              </a:tabLst>
            </a:pPr>
            <a:r>
              <a:rPr lang="en-US" altLang="en-US" sz="1700" dirty="0"/>
              <a:t>Give  a 5% salary raise to instructors whose salary is less than average</a:t>
            </a:r>
          </a:p>
          <a:p>
            <a:pPr>
              <a:buNone/>
              <a:tabLst>
                <a:tab pos="2336800" algn="l"/>
              </a:tabLst>
            </a:pPr>
            <a:r>
              <a:rPr lang="en-US" altLang="en-US" sz="1700" b="1" dirty="0">
                <a:sym typeface="Symbol" panose="05050102010706020507" pitchFamily="18" charset="2"/>
              </a:rPr>
              <a:t>                          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  (</a:t>
            </a:r>
            <a:r>
              <a:rPr lang="en-US" altLang="en-US" sz="1700" b="1" dirty="0">
                <a:sym typeface="Symbol" panose="05050102010706020507" pitchFamily="18" charset="2"/>
              </a:rPr>
              <a:t>select </a:t>
            </a:r>
            <a:r>
              <a:rPr lang="en-US" altLang="en-US" sz="1700" b="1" dirty="0" err="1">
                <a:sym typeface="Symbol" panose="05050102010706020507" pitchFamily="18" charset="2"/>
              </a:rPr>
              <a:t>avg</a:t>
            </a:r>
            <a:r>
              <a:rPr lang="en-US" altLang="en-US" sz="1700" b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(salary)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        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from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r>
              <a:rPr lang="en-US" altLang="en-US" sz="1700" dirty="0">
                <a:sym typeface="Symbol" panose="05050102010706020507" pitchFamily="18" charset="2"/>
              </a:rPr>
              <a:t>);</a:t>
            </a:r>
          </a:p>
          <a:p>
            <a:pPr>
              <a:tabLst>
                <a:tab pos="2336800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23825"/>
            <a:ext cx="8077200" cy="609600"/>
          </a:xfrm>
        </p:spPr>
        <p:txBody>
          <a:bodyPr/>
          <a:lstStyle/>
          <a:p>
            <a:r>
              <a:rPr lang="en-US" altLang="en-US" sz="2800" dirty="0"/>
              <a:t>Updates (Cont.)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6" y="1100831"/>
            <a:ext cx="7634795" cy="3946657"/>
          </a:xfrm>
        </p:spPr>
        <p:txBody>
          <a:bodyPr/>
          <a:lstStyle/>
          <a:p>
            <a:pPr>
              <a:tabLst>
                <a:tab pos="2336800" algn="l"/>
              </a:tabLst>
            </a:pPr>
            <a:r>
              <a:rPr lang="en-US" altLang="en-US" sz="1700" dirty="0"/>
              <a:t>Increase salaries of instructors whose salary is over $100,000 by 3%, and all others by a 5% 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/>
              <a:t>Write two </a:t>
            </a:r>
            <a:r>
              <a:rPr lang="en-US" altLang="en-US" sz="1700" b="1" dirty="0"/>
              <a:t>update </a:t>
            </a:r>
            <a:r>
              <a:rPr lang="en-US" altLang="en-US" sz="1700" dirty="0"/>
              <a:t>statements:</a:t>
            </a:r>
          </a:p>
          <a:p>
            <a:pPr lvl="1">
              <a:buFont typeface="Monotype Sorts" charset="2"/>
              <a:buNone/>
              <a:tabLst>
                <a:tab pos="2336800" algn="l"/>
              </a:tabLst>
            </a:pPr>
            <a:r>
              <a:rPr lang="en-US" altLang="en-US" sz="1700" dirty="0"/>
              <a:t>	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1.03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&gt; 100000;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&lt;= 100000;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order is important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Can be done better using the </a:t>
            </a:r>
            <a:r>
              <a:rPr lang="en-US" altLang="en-US" sz="1700" b="1" dirty="0">
                <a:sym typeface="Symbol" panose="05050102010706020507" pitchFamily="18" charset="2"/>
              </a:rPr>
              <a:t>case </a:t>
            </a:r>
            <a:r>
              <a:rPr lang="en-US" altLang="en-US" sz="1700" dirty="0">
                <a:sym typeface="Symbol" panose="05050102010706020507" pitchFamily="18" charset="2"/>
              </a:rPr>
              <a:t>statement (next slide)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80963"/>
            <a:ext cx="8077200" cy="609600"/>
          </a:xfrm>
        </p:spPr>
        <p:txBody>
          <a:bodyPr/>
          <a:lstStyle/>
          <a:p>
            <a:r>
              <a:rPr lang="en-US" altLang="en-US" sz="2800" dirty="0"/>
              <a:t>Case Statement for Conditional Updates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093789"/>
            <a:ext cx="7228909" cy="2576003"/>
          </a:xfrm>
        </p:spPr>
        <p:txBody>
          <a:bodyPr/>
          <a:lstStyle/>
          <a:p>
            <a:r>
              <a:rPr lang="en-US" altLang="en-US" sz="1700" dirty="0"/>
              <a:t>Same query as before but with case statement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		 </a:t>
            </a:r>
            <a:r>
              <a:rPr lang="en-US" altLang="en-US" sz="1700" b="1" dirty="0"/>
              <a:t>update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    </a:t>
            </a:r>
            <a:r>
              <a:rPr lang="en-US" altLang="en-US" sz="1700" b="1" dirty="0"/>
              <a:t>set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= </a:t>
            </a:r>
            <a:r>
              <a:rPr lang="en-US" altLang="en-US" sz="1700" b="1" dirty="0"/>
              <a:t>case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      when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&lt;= 100000 </a:t>
            </a:r>
            <a:r>
              <a:rPr lang="en-US" altLang="en-US" sz="1700" b="1" dirty="0"/>
              <a:t>then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* 1.05</a:t>
            </a:r>
            <a:br>
              <a:rPr lang="en-US" altLang="en-US" sz="1700" dirty="0"/>
            </a:br>
            <a:r>
              <a:rPr lang="en-US" altLang="en-US" sz="1700" dirty="0"/>
              <a:t>                                      </a:t>
            </a:r>
            <a:r>
              <a:rPr lang="en-US" altLang="en-US" sz="1700" b="1" dirty="0"/>
              <a:t>else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* 1.03</a:t>
            </a:r>
            <a:br>
              <a:rPr lang="en-US" altLang="en-US" sz="1700" dirty="0"/>
            </a:br>
            <a:r>
              <a:rPr lang="en-US" altLang="en-US" sz="1700" dirty="0"/>
              <a:t>                                     </a:t>
            </a:r>
            <a:r>
              <a:rPr lang="en-US" altLang="en-US" sz="1700" b="1" dirty="0"/>
              <a:t>end</a:t>
            </a:r>
            <a:endParaRPr lang="en-US" altLang="en-US" sz="1700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End of Chapter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E350-5D3C-4E8D-BC0A-C5B4350B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7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Domain Types in SQL</a:t>
            </a:r>
            <a:endParaRPr lang="en-GB" sz="27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87AA8E-52A2-40F6-876A-1211C7240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20" y="1117600"/>
            <a:ext cx="8568055" cy="5435600"/>
          </a:xfrm>
        </p:spPr>
      </p:pic>
    </p:spTree>
    <p:extLst>
      <p:ext uri="{BB962C8B-B14F-4D97-AF65-F5344CB8AC3E}">
        <p14:creationId xmlns:p14="http://schemas.microsoft.com/office/powerpoint/2010/main" val="78538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420F45-3EC7-43BF-9029-1EEB62131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8" y="1143001"/>
            <a:ext cx="8101012" cy="4346972"/>
          </a:xfrm>
        </p:spPr>
      </p:pic>
    </p:spTree>
    <p:extLst>
      <p:ext uri="{BB962C8B-B14F-4D97-AF65-F5344CB8AC3E}">
        <p14:creationId xmlns:p14="http://schemas.microsoft.com/office/powerpoint/2010/main" val="405116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Schema Diagram for University Database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B8FF63-5393-4696-8B56-06CDA84E9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7521" y="1895055"/>
            <a:ext cx="8158480" cy="41603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5E12-A63F-4AC7-A87D-F09E7D72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C5ECC1-1653-4EAC-AF5A-AB693E33B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1229360"/>
            <a:ext cx="7985760" cy="4765039"/>
          </a:xfrm>
        </p:spPr>
      </p:pic>
    </p:spTree>
    <p:extLst>
      <p:ext uri="{BB962C8B-B14F-4D97-AF65-F5344CB8AC3E}">
        <p14:creationId xmlns:p14="http://schemas.microsoft.com/office/powerpoint/2010/main" val="3512086386"/>
      </p:ext>
    </p:extLst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92816</TotalTime>
  <Words>3912</Words>
  <Application>Microsoft Office PowerPoint</Application>
  <PresentationFormat>On-screen Show (4:3)</PresentationFormat>
  <Paragraphs>441</Paragraphs>
  <Slides>53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  <vt:variant>
        <vt:lpstr>Custom Shows</vt:lpstr>
      </vt:variant>
      <vt:variant>
        <vt:i4>1</vt:i4>
      </vt:variant>
    </vt:vector>
  </HeadingPairs>
  <TitlesOfParts>
    <vt:vector size="65" baseType="lpstr">
      <vt:lpstr>MS PGothic</vt:lpstr>
      <vt:lpstr>MS PGothic</vt:lpstr>
      <vt:lpstr>Arial</vt:lpstr>
      <vt:lpstr>Century Gothic</vt:lpstr>
      <vt:lpstr>Helvetica</vt:lpstr>
      <vt:lpstr>Monotype Sorts</vt:lpstr>
      <vt:lpstr>Symbol</vt:lpstr>
      <vt:lpstr>Times New Roman</vt:lpstr>
      <vt:lpstr>Webdings</vt:lpstr>
      <vt:lpstr>Wingdings</vt:lpstr>
      <vt:lpstr>2_db-5-grey</vt:lpstr>
      <vt:lpstr>Chapter 3: Introduction to SQL</vt:lpstr>
      <vt:lpstr>Outline</vt:lpstr>
      <vt:lpstr>SQL Parts</vt:lpstr>
      <vt:lpstr>Data Definition Language</vt:lpstr>
      <vt:lpstr>Domain Types in SQL</vt:lpstr>
      <vt:lpstr>Domain Types in SQL</vt:lpstr>
      <vt:lpstr>PowerPoint Presentation</vt:lpstr>
      <vt:lpstr>Schema Diagram for University Database</vt:lpstr>
      <vt:lpstr>PowerPoint Presentation</vt:lpstr>
      <vt:lpstr>Create Table Construct</vt:lpstr>
      <vt:lpstr>Integrity Constraints in Create Table</vt:lpstr>
      <vt:lpstr>And a Few More Relation Definitions</vt:lpstr>
      <vt:lpstr>And more still</vt:lpstr>
      <vt:lpstr>Updates to tables</vt:lpstr>
      <vt:lpstr>Basic Query Structure </vt:lpstr>
      <vt:lpstr>The select Clause</vt:lpstr>
      <vt:lpstr>The select Clause (Cont.)</vt:lpstr>
      <vt:lpstr>The select Clause (Cont.)</vt:lpstr>
      <vt:lpstr>The select Clause (Cont.)</vt:lpstr>
      <vt:lpstr>The where Clause</vt:lpstr>
      <vt:lpstr>The from Clause</vt:lpstr>
      <vt:lpstr>Examples</vt:lpstr>
      <vt:lpstr>The Rename Operation</vt:lpstr>
      <vt:lpstr>Self Join Example</vt:lpstr>
      <vt:lpstr>String Operations</vt:lpstr>
      <vt:lpstr>String Operations (Cont.)</vt:lpstr>
      <vt:lpstr>Ordering the Display of Tuples</vt:lpstr>
      <vt:lpstr>Where Clause Predicates</vt:lpstr>
      <vt:lpstr>Set Operations</vt:lpstr>
      <vt:lpstr>Set Operations (Cont.)</vt:lpstr>
      <vt:lpstr>Null Values</vt:lpstr>
      <vt:lpstr>Null Values (Cont.)</vt:lpstr>
      <vt:lpstr>Aggregate Functions</vt:lpstr>
      <vt:lpstr>Aggregate Functions Examples</vt:lpstr>
      <vt:lpstr>Aggregate Functions – Group By</vt:lpstr>
      <vt:lpstr>Aggregation (Cont.)</vt:lpstr>
      <vt:lpstr>Aggregate Functions – Having Clause</vt:lpstr>
      <vt:lpstr>Nested Subqueries</vt:lpstr>
      <vt:lpstr>Set Membership</vt:lpstr>
      <vt:lpstr>Set Membership </vt:lpstr>
      <vt:lpstr>Set Membership (Cont.)</vt:lpstr>
      <vt:lpstr>Subqueries in the From Clause</vt:lpstr>
      <vt:lpstr>Subqueries in the Form Clause</vt:lpstr>
      <vt:lpstr>Scalar Subquery</vt:lpstr>
      <vt:lpstr>Modification of the Database</vt:lpstr>
      <vt:lpstr>Deletion</vt:lpstr>
      <vt:lpstr>Deletion (Cont.)</vt:lpstr>
      <vt:lpstr>Insertion</vt:lpstr>
      <vt:lpstr>Insertion (Cont.)</vt:lpstr>
      <vt:lpstr>Updates</vt:lpstr>
      <vt:lpstr>Updates (Cont.)</vt:lpstr>
      <vt:lpstr>Case Statement for Conditional Updates</vt:lpstr>
      <vt:lpstr>End of Chapter 3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Mohammad Taye</cp:lastModifiedBy>
  <cp:revision>478</cp:revision>
  <cp:lastPrinted>1999-06-28T19:27:31Z</cp:lastPrinted>
  <dcterms:created xsi:type="dcterms:W3CDTF">2009-12-21T15:40:22Z</dcterms:created>
  <dcterms:modified xsi:type="dcterms:W3CDTF">2022-12-19T08:44:07Z</dcterms:modified>
</cp:coreProperties>
</file>